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6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CBB639-D5A4-4C82-A4A1-5D58F7FBFCD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2F8A945-49DB-43C8-827C-9552D9E94E66}">
      <dgm:prSet phldrT="[Text]" custT="1"/>
      <dgm:spPr/>
      <dgm:t>
        <a:bodyPr/>
        <a:lstStyle/>
        <a:p>
          <a:r>
            <a:rPr lang="en-US" sz="2000" dirty="0" smtClean="0"/>
            <a:t>Changes in the global economy have produced job instability, forcing middle-age workers to acquire new trades and skills to better adapt to changing job skill requirements.</a:t>
          </a:r>
          <a:endParaRPr lang="en-US" sz="2000" dirty="0"/>
        </a:p>
      </dgm:t>
    </dgm:pt>
    <dgm:pt modelId="{B582B6AD-7914-41C6-9913-78C51E0E3FC0}" type="parTrans" cxnId="{1BFB09BC-5B94-4530-83AA-86E76CCD0E6E}">
      <dgm:prSet/>
      <dgm:spPr/>
      <dgm:t>
        <a:bodyPr/>
        <a:lstStyle/>
        <a:p>
          <a:endParaRPr lang="en-US"/>
        </a:p>
      </dgm:t>
    </dgm:pt>
    <dgm:pt modelId="{8645BC36-73BD-475E-BBC4-C68CDC6D6EF7}" type="sibTrans" cxnId="{1BFB09BC-5B94-4530-83AA-86E76CCD0E6E}">
      <dgm:prSet/>
      <dgm:spPr/>
      <dgm:t>
        <a:bodyPr/>
        <a:lstStyle/>
        <a:p>
          <a:endParaRPr lang="en-US"/>
        </a:p>
      </dgm:t>
    </dgm:pt>
    <dgm:pt modelId="{51409FF9-EFB8-4BB9-897D-54C16865693F}">
      <dgm:prSet phldrT="[Text]" custT="1"/>
      <dgm:spPr/>
      <dgm:t>
        <a:bodyPr/>
        <a:lstStyle/>
        <a:p>
          <a:r>
            <a:rPr lang="en-US" sz="2000" dirty="0" smtClean="0"/>
            <a:t>Today, many other midlife adults are working well into their 60s or early 70s. The decision to retire is drive by both health and financial status (i.e. availability of pension benefits) (Han &amp; Moen, 1999 et al.). Many people now “phase” into retirement.</a:t>
          </a:r>
          <a:endParaRPr lang="en-US" sz="2000" dirty="0"/>
        </a:p>
      </dgm:t>
    </dgm:pt>
    <dgm:pt modelId="{FABC36FF-06CB-4DBA-8DDB-D8D6AB174301}" type="parTrans" cxnId="{A19FA0B6-1096-4DD8-BBD1-9222C3F35257}">
      <dgm:prSet/>
      <dgm:spPr/>
      <dgm:t>
        <a:bodyPr/>
        <a:lstStyle/>
        <a:p>
          <a:endParaRPr lang="en-US"/>
        </a:p>
      </dgm:t>
    </dgm:pt>
    <dgm:pt modelId="{49857DA8-EECE-4CA3-985F-69CD3482F808}" type="sibTrans" cxnId="{A19FA0B6-1096-4DD8-BBD1-9222C3F35257}">
      <dgm:prSet/>
      <dgm:spPr/>
      <dgm:t>
        <a:bodyPr/>
        <a:lstStyle/>
        <a:p>
          <a:endParaRPr lang="en-US"/>
        </a:p>
      </dgm:t>
    </dgm:pt>
    <dgm:pt modelId="{55BB3180-F4A2-498D-AF90-9E8B0D3711AE}">
      <dgm:prSet phldrT="[Text]" custT="1"/>
      <dgm:spPr/>
      <dgm:t>
        <a:bodyPr/>
        <a:lstStyle/>
        <a:p>
          <a:r>
            <a:rPr lang="en-US" sz="2000" dirty="0" smtClean="0"/>
            <a:t>Workers with high levels of educational attainment prior to middle adulthood are more likely than their less educated peers to retrain in middle adulthood (</a:t>
          </a:r>
          <a:r>
            <a:rPr lang="en-US" sz="2000" dirty="0" err="1" smtClean="0"/>
            <a:t>Luo</a:t>
          </a:r>
          <a:r>
            <a:rPr lang="en-US" sz="2000" dirty="0" smtClean="0"/>
            <a:t>, 2009). </a:t>
          </a:r>
          <a:endParaRPr lang="en-US" sz="2000" dirty="0"/>
        </a:p>
      </dgm:t>
    </dgm:pt>
    <dgm:pt modelId="{D0DAD6D0-A676-453E-8204-B78BA29E90C4}" type="parTrans" cxnId="{428A2C97-EB66-4195-AE14-756886F5D762}">
      <dgm:prSet/>
      <dgm:spPr/>
      <dgm:t>
        <a:bodyPr/>
        <a:lstStyle/>
        <a:p>
          <a:endParaRPr lang="en-US"/>
        </a:p>
      </dgm:t>
    </dgm:pt>
    <dgm:pt modelId="{22B100EB-260C-48F5-8BFB-EE2BD2B07BAA}" type="sibTrans" cxnId="{428A2C97-EB66-4195-AE14-756886F5D762}">
      <dgm:prSet/>
      <dgm:spPr/>
      <dgm:t>
        <a:bodyPr/>
        <a:lstStyle/>
        <a:p>
          <a:endParaRPr lang="en-US"/>
        </a:p>
      </dgm:t>
    </dgm:pt>
    <dgm:pt modelId="{42B80814-2F40-493E-871B-881A86C19A94}" type="pres">
      <dgm:prSet presAssocID="{5BCBB639-D5A4-4C82-A4A1-5D58F7FBFCDA}" presName="Name0" presStyleCnt="0">
        <dgm:presLayoutVars>
          <dgm:chMax val="7"/>
          <dgm:chPref val="7"/>
          <dgm:dir/>
        </dgm:presLayoutVars>
      </dgm:prSet>
      <dgm:spPr/>
      <dgm:t>
        <a:bodyPr/>
        <a:lstStyle/>
        <a:p>
          <a:endParaRPr lang="en-US"/>
        </a:p>
      </dgm:t>
    </dgm:pt>
    <dgm:pt modelId="{76D76E8E-4C6D-4301-BBB1-E08DA8790680}" type="pres">
      <dgm:prSet presAssocID="{5BCBB639-D5A4-4C82-A4A1-5D58F7FBFCDA}" presName="Name1" presStyleCnt="0"/>
      <dgm:spPr/>
    </dgm:pt>
    <dgm:pt modelId="{F038A265-14EA-46C4-A06A-A6C3EE65F559}" type="pres">
      <dgm:prSet presAssocID="{5BCBB639-D5A4-4C82-A4A1-5D58F7FBFCDA}" presName="cycle" presStyleCnt="0"/>
      <dgm:spPr/>
    </dgm:pt>
    <dgm:pt modelId="{D16C3338-DB08-40F2-94F8-261839A093EC}" type="pres">
      <dgm:prSet presAssocID="{5BCBB639-D5A4-4C82-A4A1-5D58F7FBFCDA}" presName="srcNode" presStyleLbl="node1" presStyleIdx="0" presStyleCnt="3"/>
      <dgm:spPr/>
    </dgm:pt>
    <dgm:pt modelId="{57F77A49-062B-4537-B2F1-345A04E7468B}" type="pres">
      <dgm:prSet presAssocID="{5BCBB639-D5A4-4C82-A4A1-5D58F7FBFCDA}" presName="conn" presStyleLbl="parChTrans1D2" presStyleIdx="0" presStyleCnt="1"/>
      <dgm:spPr/>
      <dgm:t>
        <a:bodyPr/>
        <a:lstStyle/>
        <a:p>
          <a:endParaRPr lang="en-US"/>
        </a:p>
      </dgm:t>
    </dgm:pt>
    <dgm:pt modelId="{FEDBD8B5-61E9-468F-9D7B-E01D80534A8A}" type="pres">
      <dgm:prSet presAssocID="{5BCBB639-D5A4-4C82-A4A1-5D58F7FBFCDA}" presName="extraNode" presStyleLbl="node1" presStyleIdx="0" presStyleCnt="3"/>
      <dgm:spPr/>
    </dgm:pt>
    <dgm:pt modelId="{8F55D5CD-2FDE-4039-90AE-30CE31827CA4}" type="pres">
      <dgm:prSet presAssocID="{5BCBB639-D5A4-4C82-A4A1-5D58F7FBFCDA}" presName="dstNode" presStyleLbl="node1" presStyleIdx="0" presStyleCnt="3"/>
      <dgm:spPr/>
    </dgm:pt>
    <dgm:pt modelId="{47A00C08-8006-4AE7-94B6-3EC07290C096}" type="pres">
      <dgm:prSet presAssocID="{12F8A945-49DB-43C8-827C-9552D9E94E66}" presName="text_1" presStyleLbl="node1" presStyleIdx="0" presStyleCnt="3">
        <dgm:presLayoutVars>
          <dgm:bulletEnabled val="1"/>
        </dgm:presLayoutVars>
      </dgm:prSet>
      <dgm:spPr/>
      <dgm:t>
        <a:bodyPr/>
        <a:lstStyle/>
        <a:p>
          <a:endParaRPr lang="en-US"/>
        </a:p>
      </dgm:t>
    </dgm:pt>
    <dgm:pt modelId="{04512628-8228-44CB-ADC8-C62DF5C51102}" type="pres">
      <dgm:prSet presAssocID="{12F8A945-49DB-43C8-827C-9552D9E94E66}" presName="accent_1" presStyleCnt="0"/>
      <dgm:spPr/>
    </dgm:pt>
    <dgm:pt modelId="{B6714ED5-0B4E-4131-9212-D06407CC6B49}" type="pres">
      <dgm:prSet presAssocID="{12F8A945-49DB-43C8-827C-9552D9E94E66}" presName="accentRepeatNode" presStyleLbl="solidFgAcc1" presStyleIdx="0" presStyleCnt="3"/>
      <dgm:spPr/>
    </dgm:pt>
    <dgm:pt modelId="{AE4F3AFA-C6F9-4D26-A3F3-97F3EE8FBBFF}" type="pres">
      <dgm:prSet presAssocID="{51409FF9-EFB8-4BB9-897D-54C16865693F}" presName="text_2" presStyleLbl="node1" presStyleIdx="1" presStyleCnt="3" custScaleX="101203" custScaleY="132083">
        <dgm:presLayoutVars>
          <dgm:bulletEnabled val="1"/>
        </dgm:presLayoutVars>
      </dgm:prSet>
      <dgm:spPr/>
      <dgm:t>
        <a:bodyPr/>
        <a:lstStyle/>
        <a:p>
          <a:endParaRPr lang="en-US"/>
        </a:p>
      </dgm:t>
    </dgm:pt>
    <dgm:pt modelId="{47411826-0FF7-4DBE-B258-B09F7AB028C1}" type="pres">
      <dgm:prSet presAssocID="{51409FF9-EFB8-4BB9-897D-54C16865693F}" presName="accent_2" presStyleCnt="0"/>
      <dgm:spPr/>
    </dgm:pt>
    <dgm:pt modelId="{591A0ABD-649C-44F4-8C02-5EBB0234AE53}" type="pres">
      <dgm:prSet presAssocID="{51409FF9-EFB8-4BB9-897D-54C16865693F}" presName="accentRepeatNode" presStyleLbl="solidFgAcc1" presStyleIdx="1" presStyleCnt="3"/>
      <dgm:spPr/>
    </dgm:pt>
    <dgm:pt modelId="{34B626D8-EE3C-484E-BC8E-CCD4E4C46A02}" type="pres">
      <dgm:prSet presAssocID="{55BB3180-F4A2-498D-AF90-9E8B0D3711AE}" presName="text_3" presStyleLbl="node1" presStyleIdx="2" presStyleCnt="3">
        <dgm:presLayoutVars>
          <dgm:bulletEnabled val="1"/>
        </dgm:presLayoutVars>
      </dgm:prSet>
      <dgm:spPr/>
      <dgm:t>
        <a:bodyPr/>
        <a:lstStyle/>
        <a:p>
          <a:endParaRPr lang="en-US"/>
        </a:p>
      </dgm:t>
    </dgm:pt>
    <dgm:pt modelId="{0661ECF6-ECC7-44D9-A45A-DBA9ED19ACB9}" type="pres">
      <dgm:prSet presAssocID="{55BB3180-F4A2-498D-AF90-9E8B0D3711AE}" presName="accent_3" presStyleCnt="0"/>
      <dgm:spPr/>
    </dgm:pt>
    <dgm:pt modelId="{F2B90CBC-F7C8-4EB9-8CBE-B32B0F09E7ED}" type="pres">
      <dgm:prSet presAssocID="{55BB3180-F4A2-498D-AF90-9E8B0D3711AE}" presName="accentRepeatNode" presStyleLbl="solidFgAcc1" presStyleIdx="2" presStyleCnt="3" custLinFactNeighborX="-7570"/>
      <dgm:spPr/>
    </dgm:pt>
  </dgm:ptLst>
  <dgm:cxnLst>
    <dgm:cxn modelId="{428A2C97-EB66-4195-AE14-756886F5D762}" srcId="{5BCBB639-D5A4-4C82-A4A1-5D58F7FBFCDA}" destId="{55BB3180-F4A2-498D-AF90-9E8B0D3711AE}" srcOrd="2" destOrd="0" parTransId="{D0DAD6D0-A676-453E-8204-B78BA29E90C4}" sibTransId="{22B100EB-260C-48F5-8BFB-EE2BD2B07BAA}"/>
    <dgm:cxn modelId="{1D495FC3-D62D-4811-9321-A83725B9077E}" type="presOf" srcId="{12F8A945-49DB-43C8-827C-9552D9E94E66}" destId="{47A00C08-8006-4AE7-94B6-3EC07290C096}" srcOrd="0" destOrd="0" presId="urn:microsoft.com/office/officeart/2008/layout/VerticalCurvedList"/>
    <dgm:cxn modelId="{78C68708-EB40-4CF6-A32E-7A7DD3E61FF4}" type="presOf" srcId="{55BB3180-F4A2-498D-AF90-9E8B0D3711AE}" destId="{34B626D8-EE3C-484E-BC8E-CCD4E4C46A02}" srcOrd="0" destOrd="0" presId="urn:microsoft.com/office/officeart/2008/layout/VerticalCurvedList"/>
    <dgm:cxn modelId="{A19FA0B6-1096-4DD8-BBD1-9222C3F35257}" srcId="{5BCBB639-D5A4-4C82-A4A1-5D58F7FBFCDA}" destId="{51409FF9-EFB8-4BB9-897D-54C16865693F}" srcOrd="1" destOrd="0" parTransId="{FABC36FF-06CB-4DBA-8DDB-D8D6AB174301}" sibTransId="{49857DA8-EECE-4CA3-985F-69CD3482F808}"/>
    <dgm:cxn modelId="{E9619112-9447-42CC-861F-6E3E47A2340C}" type="presOf" srcId="{51409FF9-EFB8-4BB9-897D-54C16865693F}" destId="{AE4F3AFA-C6F9-4D26-A3F3-97F3EE8FBBFF}" srcOrd="0" destOrd="0" presId="urn:microsoft.com/office/officeart/2008/layout/VerticalCurvedList"/>
    <dgm:cxn modelId="{1BFB09BC-5B94-4530-83AA-86E76CCD0E6E}" srcId="{5BCBB639-D5A4-4C82-A4A1-5D58F7FBFCDA}" destId="{12F8A945-49DB-43C8-827C-9552D9E94E66}" srcOrd="0" destOrd="0" parTransId="{B582B6AD-7914-41C6-9913-78C51E0E3FC0}" sibTransId="{8645BC36-73BD-475E-BBC4-C68CDC6D6EF7}"/>
    <dgm:cxn modelId="{92EDC8D7-FE2C-4DA5-87BA-7E8D3B7C2448}" type="presOf" srcId="{8645BC36-73BD-475E-BBC4-C68CDC6D6EF7}" destId="{57F77A49-062B-4537-B2F1-345A04E7468B}" srcOrd="0" destOrd="0" presId="urn:microsoft.com/office/officeart/2008/layout/VerticalCurvedList"/>
    <dgm:cxn modelId="{CD32FA68-FF55-4386-B769-2C1EEA01F0D5}" type="presOf" srcId="{5BCBB639-D5A4-4C82-A4A1-5D58F7FBFCDA}" destId="{42B80814-2F40-493E-871B-881A86C19A94}" srcOrd="0" destOrd="0" presId="urn:microsoft.com/office/officeart/2008/layout/VerticalCurvedList"/>
    <dgm:cxn modelId="{46055BE8-01DA-4EAD-9265-09EC867BD7AF}" type="presParOf" srcId="{42B80814-2F40-493E-871B-881A86C19A94}" destId="{76D76E8E-4C6D-4301-BBB1-E08DA8790680}" srcOrd="0" destOrd="0" presId="urn:microsoft.com/office/officeart/2008/layout/VerticalCurvedList"/>
    <dgm:cxn modelId="{D03C292B-0562-43F8-A7C5-112AFF15A230}" type="presParOf" srcId="{76D76E8E-4C6D-4301-BBB1-E08DA8790680}" destId="{F038A265-14EA-46C4-A06A-A6C3EE65F559}" srcOrd="0" destOrd="0" presId="urn:microsoft.com/office/officeart/2008/layout/VerticalCurvedList"/>
    <dgm:cxn modelId="{4B4285D3-E4DF-4C5F-AAD4-472C2FA36A28}" type="presParOf" srcId="{F038A265-14EA-46C4-A06A-A6C3EE65F559}" destId="{D16C3338-DB08-40F2-94F8-261839A093EC}" srcOrd="0" destOrd="0" presId="urn:microsoft.com/office/officeart/2008/layout/VerticalCurvedList"/>
    <dgm:cxn modelId="{49A87852-74AC-4970-8BB5-0C37B2EFAD65}" type="presParOf" srcId="{F038A265-14EA-46C4-A06A-A6C3EE65F559}" destId="{57F77A49-062B-4537-B2F1-345A04E7468B}" srcOrd="1" destOrd="0" presId="urn:microsoft.com/office/officeart/2008/layout/VerticalCurvedList"/>
    <dgm:cxn modelId="{CBCA1099-09C7-45F9-94A8-33D54B906057}" type="presParOf" srcId="{F038A265-14EA-46C4-A06A-A6C3EE65F559}" destId="{FEDBD8B5-61E9-468F-9D7B-E01D80534A8A}" srcOrd="2" destOrd="0" presId="urn:microsoft.com/office/officeart/2008/layout/VerticalCurvedList"/>
    <dgm:cxn modelId="{A6941721-5EB5-4296-BA0C-7907E32643C1}" type="presParOf" srcId="{F038A265-14EA-46C4-A06A-A6C3EE65F559}" destId="{8F55D5CD-2FDE-4039-90AE-30CE31827CA4}" srcOrd="3" destOrd="0" presId="urn:microsoft.com/office/officeart/2008/layout/VerticalCurvedList"/>
    <dgm:cxn modelId="{60B08808-15A3-49EA-9E6A-D8D3108E0F33}" type="presParOf" srcId="{76D76E8E-4C6D-4301-BBB1-E08DA8790680}" destId="{47A00C08-8006-4AE7-94B6-3EC07290C096}" srcOrd="1" destOrd="0" presId="urn:microsoft.com/office/officeart/2008/layout/VerticalCurvedList"/>
    <dgm:cxn modelId="{0CE2F7EE-ABBA-4A0A-9BE8-2AD78239AD6A}" type="presParOf" srcId="{76D76E8E-4C6D-4301-BBB1-E08DA8790680}" destId="{04512628-8228-44CB-ADC8-C62DF5C51102}" srcOrd="2" destOrd="0" presId="urn:microsoft.com/office/officeart/2008/layout/VerticalCurvedList"/>
    <dgm:cxn modelId="{ADCC699E-A1A0-4D50-9CFD-701FA1611783}" type="presParOf" srcId="{04512628-8228-44CB-ADC8-C62DF5C51102}" destId="{B6714ED5-0B4E-4131-9212-D06407CC6B49}" srcOrd="0" destOrd="0" presId="urn:microsoft.com/office/officeart/2008/layout/VerticalCurvedList"/>
    <dgm:cxn modelId="{901064B6-167D-424C-9DD8-8C887A82D358}" type="presParOf" srcId="{76D76E8E-4C6D-4301-BBB1-E08DA8790680}" destId="{AE4F3AFA-C6F9-4D26-A3F3-97F3EE8FBBFF}" srcOrd="3" destOrd="0" presId="urn:microsoft.com/office/officeart/2008/layout/VerticalCurvedList"/>
    <dgm:cxn modelId="{977A3413-F97E-4F11-BED7-E3BFE8C86A0D}" type="presParOf" srcId="{76D76E8E-4C6D-4301-BBB1-E08DA8790680}" destId="{47411826-0FF7-4DBE-B258-B09F7AB028C1}" srcOrd="4" destOrd="0" presId="urn:microsoft.com/office/officeart/2008/layout/VerticalCurvedList"/>
    <dgm:cxn modelId="{8D053E96-14E7-449E-8DDA-6B180560B187}" type="presParOf" srcId="{47411826-0FF7-4DBE-B258-B09F7AB028C1}" destId="{591A0ABD-649C-44F4-8C02-5EBB0234AE53}" srcOrd="0" destOrd="0" presId="urn:microsoft.com/office/officeart/2008/layout/VerticalCurvedList"/>
    <dgm:cxn modelId="{26F4C767-764D-466F-98F0-C76E78324A71}" type="presParOf" srcId="{76D76E8E-4C6D-4301-BBB1-E08DA8790680}" destId="{34B626D8-EE3C-484E-BC8E-CCD4E4C46A02}" srcOrd="5" destOrd="0" presId="urn:microsoft.com/office/officeart/2008/layout/VerticalCurvedList"/>
    <dgm:cxn modelId="{E276CD0D-9E7A-4B0A-B948-73F6787F5318}" type="presParOf" srcId="{76D76E8E-4C6D-4301-BBB1-E08DA8790680}" destId="{0661ECF6-ECC7-44D9-A45A-DBA9ED19ACB9}" srcOrd="6" destOrd="0" presId="urn:microsoft.com/office/officeart/2008/layout/VerticalCurvedList"/>
    <dgm:cxn modelId="{ED37CC89-F01E-4BF3-94A3-F9C3BD1C2051}" type="presParOf" srcId="{0661ECF6-ECC7-44D9-A45A-DBA9ED19ACB9}" destId="{F2B90CBC-F7C8-4EB9-8CBE-B32B0F09E7E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77A49-062B-4537-B2F1-345A04E7468B}">
      <dsp:nvSpPr>
        <dsp:cNvPr id="0" name=""/>
        <dsp:cNvSpPr/>
      </dsp:nvSpPr>
      <dsp:spPr>
        <a:xfrm>
          <a:off x="-6145950"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A00C08-8006-4AE7-94B6-3EC07290C096}">
      <dsp:nvSpPr>
        <dsp:cNvPr id="0" name=""/>
        <dsp:cNvSpPr/>
      </dsp:nvSpPr>
      <dsp:spPr>
        <a:xfrm>
          <a:off x="731337" y="541866"/>
          <a:ext cx="7301111" cy="10837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Changes in the global economy have produced job instability, forcing middle-age workers to acquire new trades and skills to better adapt to changing job skill requirements.</a:t>
          </a:r>
          <a:endParaRPr lang="en-US" sz="2000" kern="1200" dirty="0"/>
        </a:p>
      </dsp:txBody>
      <dsp:txXfrm>
        <a:off x="731337" y="541866"/>
        <a:ext cx="7301111" cy="1083733"/>
      </dsp:txXfrm>
    </dsp:sp>
    <dsp:sp modelId="{B6714ED5-0B4E-4131-9212-D06407CC6B49}">
      <dsp:nvSpPr>
        <dsp:cNvPr id="0" name=""/>
        <dsp:cNvSpPr/>
      </dsp:nvSpPr>
      <dsp:spPr>
        <a:xfrm>
          <a:off x="54004" y="406400"/>
          <a:ext cx="1354666" cy="135466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4F3AFA-C6F9-4D26-A3F3-97F3EE8FBBFF}">
      <dsp:nvSpPr>
        <dsp:cNvPr id="0" name=""/>
        <dsp:cNvSpPr/>
      </dsp:nvSpPr>
      <dsp:spPr>
        <a:xfrm>
          <a:off x="1083728" y="1993619"/>
          <a:ext cx="6990267" cy="143142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Today, many other midlife adults are working well into their 60s or early 70s. The decision to retire is drive by both health and financial status (i.e. availability of pension benefits) (Han &amp; Moen, 1999 et al.). Many people now “phase” into retirement.</a:t>
          </a:r>
          <a:endParaRPr lang="en-US" sz="2000" kern="1200" dirty="0"/>
        </a:p>
      </dsp:txBody>
      <dsp:txXfrm>
        <a:off x="1083728" y="1993619"/>
        <a:ext cx="6990267" cy="1431427"/>
      </dsp:txXfrm>
    </dsp:sp>
    <dsp:sp modelId="{591A0ABD-649C-44F4-8C02-5EBB0234AE53}">
      <dsp:nvSpPr>
        <dsp:cNvPr id="0" name=""/>
        <dsp:cNvSpPr/>
      </dsp:nvSpPr>
      <dsp:spPr>
        <a:xfrm>
          <a:off x="447941" y="2032000"/>
          <a:ext cx="1354666" cy="135466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B626D8-EE3C-484E-BC8E-CCD4E4C46A02}">
      <dsp:nvSpPr>
        <dsp:cNvPr id="0" name=""/>
        <dsp:cNvSpPr/>
      </dsp:nvSpPr>
      <dsp:spPr>
        <a:xfrm>
          <a:off x="731337" y="3793066"/>
          <a:ext cx="7301111" cy="10837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Workers with high levels of educational attainment prior to middle adulthood are more likely than their less educated peers to retrain in middle adulthood (</a:t>
          </a:r>
          <a:r>
            <a:rPr lang="en-US" sz="2000" kern="1200" dirty="0" err="1" smtClean="0"/>
            <a:t>Luo</a:t>
          </a:r>
          <a:r>
            <a:rPr lang="en-US" sz="2000" kern="1200" dirty="0" smtClean="0"/>
            <a:t>, 2009). </a:t>
          </a:r>
          <a:endParaRPr lang="en-US" sz="2000" kern="1200" dirty="0"/>
        </a:p>
      </dsp:txBody>
      <dsp:txXfrm>
        <a:off x="731337" y="3793066"/>
        <a:ext cx="7301111" cy="1083733"/>
      </dsp:txXfrm>
    </dsp:sp>
    <dsp:sp modelId="{F2B90CBC-F7C8-4EB9-8CBE-B32B0F09E7ED}">
      <dsp:nvSpPr>
        <dsp:cNvPr id="0" name=""/>
        <dsp:cNvSpPr/>
      </dsp:nvSpPr>
      <dsp:spPr>
        <a:xfrm>
          <a:off x="0" y="3657600"/>
          <a:ext cx="1354666" cy="135466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F5BAC5-654C-49D7-8739-11E3242658FC}"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CDB18-2D8F-4B88-B120-2626A908E913}" type="slidenum">
              <a:rPr lang="en-US" smtClean="0"/>
              <a:t>‹#›</a:t>
            </a:fld>
            <a:endParaRPr lang="en-US"/>
          </a:p>
        </p:txBody>
      </p:sp>
    </p:spTree>
    <p:extLst>
      <p:ext uri="{BB962C8B-B14F-4D97-AF65-F5344CB8AC3E}">
        <p14:creationId xmlns:p14="http://schemas.microsoft.com/office/powerpoint/2010/main" val="2786127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F5BAC5-654C-49D7-8739-11E3242658FC}"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CDB18-2D8F-4B88-B120-2626A908E913}" type="slidenum">
              <a:rPr lang="en-US" smtClean="0"/>
              <a:t>‹#›</a:t>
            </a:fld>
            <a:endParaRPr lang="en-US"/>
          </a:p>
        </p:txBody>
      </p:sp>
    </p:spTree>
    <p:extLst>
      <p:ext uri="{BB962C8B-B14F-4D97-AF65-F5344CB8AC3E}">
        <p14:creationId xmlns:p14="http://schemas.microsoft.com/office/powerpoint/2010/main" val="4049955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F5BAC5-654C-49D7-8739-11E3242658FC}"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CDB18-2D8F-4B88-B120-2626A908E91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03329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F5BAC5-654C-49D7-8739-11E3242658FC}"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CDB18-2D8F-4B88-B120-2626A908E913}" type="slidenum">
              <a:rPr lang="en-US" smtClean="0"/>
              <a:t>‹#›</a:t>
            </a:fld>
            <a:endParaRPr lang="en-US"/>
          </a:p>
        </p:txBody>
      </p:sp>
    </p:spTree>
    <p:extLst>
      <p:ext uri="{BB962C8B-B14F-4D97-AF65-F5344CB8AC3E}">
        <p14:creationId xmlns:p14="http://schemas.microsoft.com/office/powerpoint/2010/main" val="137071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F5BAC5-654C-49D7-8739-11E3242658FC}"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CDB18-2D8F-4B88-B120-2626A908E91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5140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F5BAC5-654C-49D7-8739-11E3242658FC}"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CDB18-2D8F-4B88-B120-2626A908E913}" type="slidenum">
              <a:rPr lang="en-US" smtClean="0"/>
              <a:t>‹#›</a:t>
            </a:fld>
            <a:endParaRPr lang="en-US"/>
          </a:p>
        </p:txBody>
      </p:sp>
    </p:spTree>
    <p:extLst>
      <p:ext uri="{BB962C8B-B14F-4D97-AF65-F5344CB8AC3E}">
        <p14:creationId xmlns:p14="http://schemas.microsoft.com/office/powerpoint/2010/main" val="2926186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F5BAC5-654C-49D7-8739-11E3242658FC}"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CDB18-2D8F-4B88-B120-2626A908E913}" type="slidenum">
              <a:rPr lang="en-US" smtClean="0"/>
              <a:t>‹#›</a:t>
            </a:fld>
            <a:endParaRPr lang="en-US"/>
          </a:p>
        </p:txBody>
      </p:sp>
    </p:spTree>
    <p:extLst>
      <p:ext uri="{BB962C8B-B14F-4D97-AF65-F5344CB8AC3E}">
        <p14:creationId xmlns:p14="http://schemas.microsoft.com/office/powerpoint/2010/main" val="422459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F5BAC5-654C-49D7-8739-11E3242658FC}"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CDB18-2D8F-4B88-B120-2626A908E913}" type="slidenum">
              <a:rPr lang="en-US" smtClean="0"/>
              <a:t>‹#›</a:t>
            </a:fld>
            <a:endParaRPr lang="en-US"/>
          </a:p>
        </p:txBody>
      </p:sp>
    </p:spTree>
    <p:extLst>
      <p:ext uri="{BB962C8B-B14F-4D97-AF65-F5344CB8AC3E}">
        <p14:creationId xmlns:p14="http://schemas.microsoft.com/office/powerpoint/2010/main" val="50156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F5BAC5-654C-49D7-8739-11E3242658FC}"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CDB18-2D8F-4B88-B120-2626A908E913}" type="slidenum">
              <a:rPr lang="en-US" smtClean="0"/>
              <a:t>‹#›</a:t>
            </a:fld>
            <a:endParaRPr lang="en-US"/>
          </a:p>
        </p:txBody>
      </p:sp>
    </p:spTree>
    <p:extLst>
      <p:ext uri="{BB962C8B-B14F-4D97-AF65-F5344CB8AC3E}">
        <p14:creationId xmlns:p14="http://schemas.microsoft.com/office/powerpoint/2010/main" val="207733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F5BAC5-654C-49D7-8739-11E3242658FC}"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CDB18-2D8F-4B88-B120-2626A908E913}" type="slidenum">
              <a:rPr lang="en-US" smtClean="0"/>
              <a:t>‹#›</a:t>
            </a:fld>
            <a:endParaRPr lang="en-US"/>
          </a:p>
        </p:txBody>
      </p:sp>
    </p:spTree>
    <p:extLst>
      <p:ext uri="{BB962C8B-B14F-4D97-AF65-F5344CB8AC3E}">
        <p14:creationId xmlns:p14="http://schemas.microsoft.com/office/powerpoint/2010/main" val="410886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F5BAC5-654C-49D7-8739-11E3242658FC}" type="datetimeFigureOut">
              <a:rPr lang="en-US" smtClean="0"/>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BCDB18-2D8F-4B88-B120-2626A908E913}" type="slidenum">
              <a:rPr lang="en-US" smtClean="0"/>
              <a:t>‹#›</a:t>
            </a:fld>
            <a:endParaRPr lang="en-US"/>
          </a:p>
        </p:txBody>
      </p:sp>
    </p:spTree>
    <p:extLst>
      <p:ext uri="{BB962C8B-B14F-4D97-AF65-F5344CB8AC3E}">
        <p14:creationId xmlns:p14="http://schemas.microsoft.com/office/powerpoint/2010/main" val="145736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F5BAC5-654C-49D7-8739-11E3242658FC}" type="datetimeFigureOut">
              <a:rPr lang="en-US" smtClean="0"/>
              <a:t>11/12/2013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BCDB18-2D8F-4B88-B120-2626A908E913}" type="slidenum">
              <a:rPr lang="en-US" smtClean="0"/>
              <a:t>‹#›</a:t>
            </a:fld>
            <a:endParaRPr lang="en-US"/>
          </a:p>
        </p:txBody>
      </p:sp>
    </p:spTree>
    <p:extLst>
      <p:ext uri="{BB962C8B-B14F-4D97-AF65-F5344CB8AC3E}">
        <p14:creationId xmlns:p14="http://schemas.microsoft.com/office/powerpoint/2010/main" val="827113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F5BAC5-654C-49D7-8739-11E3242658FC}" type="datetimeFigureOut">
              <a:rPr lang="en-US" smtClean="0"/>
              <a:t>11/12/2013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BCDB18-2D8F-4B88-B120-2626A908E913}" type="slidenum">
              <a:rPr lang="en-US" smtClean="0"/>
              <a:t>‹#›</a:t>
            </a:fld>
            <a:endParaRPr lang="en-US"/>
          </a:p>
        </p:txBody>
      </p:sp>
    </p:spTree>
    <p:extLst>
      <p:ext uri="{BB962C8B-B14F-4D97-AF65-F5344CB8AC3E}">
        <p14:creationId xmlns:p14="http://schemas.microsoft.com/office/powerpoint/2010/main" val="300411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5BAC5-654C-49D7-8739-11E3242658FC}" type="datetimeFigureOut">
              <a:rPr lang="en-US" smtClean="0"/>
              <a:t>11/12/2013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BCDB18-2D8F-4B88-B120-2626A908E913}" type="slidenum">
              <a:rPr lang="en-US" smtClean="0"/>
              <a:t>‹#›</a:t>
            </a:fld>
            <a:endParaRPr lang="en-US"/>
          </a:p>
        </p:txBody>
      </p:sp>
    </p:spTree>
    <p:extLst>
      <p:ext uri="{BB962C8B-B14F-4D97-AF65-F5344CB8AC3E}">
        <p14:creationId xmlns:p14="http://schemas.microsoft.com/office/powerpoint/2010/main" val="246972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5BAC5-654C-49D7-8739-11E3242658FC}" type="datetimeFigureOut">
              <a:rPr lang="en-US" smtClean="0"/>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BCDB18-2D8F-4B88-B120-2626A908E913}" type="slidenum">
              <a:rPr lang="en-US" smtClean="0"/>
              <a:t>‹#›</a:t>
            </a:fld>
            <a:endParaRPr lang="en-US"/>
          </a:p>
        </p:txBody>
      </p:sp>
    </p:spTree>
    <p:extLst>
      <p:ext uri="{BB962C8B-B14F-4D97-AF65-F5344CB8AC3E}">
        <p14:creationId xmlns:p14="http://schemas.microsoft.com/office/powerpoint/2010/main" val="4164253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5BAC5-654C-49D7-8739-11E3242658FC}" type="datetimeFigureOut">
              <a:rPr lang="en-US" smtClean="0"/>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BCDB18-2D8F-4B88-B120-2626A908E913}" type="slidenum">
              <a:rPr lang="en-US" smtClean="0"/>
              <a:t>‹#›</a:t>
            </a:fld>
            <a:endParaRPr lang="en-US"/>
          </a:p>
        </p:txBody>
      </p:sp>
    </p:spTree>
    <p:extLst>
      <p:ext uri="{BB962C8B-B14F-4D97-AF65-F5344CB8AC3E}">
        <p14:creationId xmlns:p14="http://schemas.microsoft.com/office/powerpoint/2010/main" val="165914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F5BAC5-654C-49D7-8739-11E3242658FC}" type="datetimeFigureOut">
              <a:rPr lang="en-US" smtClean="0"/>
              <a:t>11/12/2013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1BCDB18-2D8F-4B88-B120-2626A908E913}" type="slidenum">
              <a:rPr lang="en-US" smtClean="0"/>
              <a:t>‹#›</a:t>
            </a:fld>
            <a:endParaRPr lang="en-US"/>
          </a:p>
        </p:txBody>
      </p:sp>
    </p:spTree>
    <p:extLst>
      <p:ext uri="{BB962C8B-B14F-4D97-AF65-F5344CB8AC3E}">
        <p14:creationId xmlns:p14="http://schemas.microsoft.com/office/powerpoint/2010/main" val="3562105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7.xml"/><Relationship Id="rId7" Type="http://schemas.openxmlformats.org/officeDocument/2006/relationships/diagramColors" Target="../diagrams/colors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www.youtube.com/watch?v=xIrX4TIZl2M" TargetMode="Externa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2.pn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2307364" y="1324598"/>
            <a:ext cx="1204957" cy="923330"/>
          </a:xfrm>
          <a:prstGeom prst="rect">
            <a:avLst/>
          </a:prstGeom>
          <a:noFill/>
        </p:spPr>
        <p:txBody>
          <a:bodyPr wrap="square" rtlCol="0">
            <a:spAutoFit/>
          </a:bodyPr>
          <a:lstStyle/>
          <a:p>
            <a:r>
              <a:rPr lang="en-US" dirty="0" smtClean="0">
                <a:solidFill>
                  <a:srgbClr val="7030A0"/>
                </a:solidFill>
                <a:latin typeface="Kristen ITC" panose="03050502040202030202" pitchFamily="66" charset="0"/>
              </a:rPr>
              <a:t>Greater job mobility</a:t>
            </a:r>
            <a:endParaRPr lang="en-US" dirty="0">
              <a:solidFill>
                <a:srgbClr val="7030A0"/>
              </a:solidFill>
              <a:latin typeface="Kristen ITC" panose="03050502040202030202" pitchFamily="66" charset="0"/>
            </a:endParaRPr>
          </a:p>
        </p:txBody>
      </p:sp>
      <p:sp>
        <p:nvSpPr>
          <p:cNvPr id="5" name="TextBox 4"/>
          <p:cNvSpPr txBox="1"/>
          <p:nvPr/>
        </p:nvSpPr>
        <p:spPr>
          <a:xfrm>
            <a:off x="2482552" y="3187580"/>
            <a:ext cx="1739070" cy="646331"/>
          </a:xfrm>
          <a:prstGeom prst="rect">
            <a:avLst/>
          </a:prstGeom>
          <a:noFill/>
        </p:spPr>
        <p:txBody>
          <a:bodyPr wrap="square" rtlCol="0">
            <a:spAutoFit/>
          </a:bodyPr>
          <a:lstStyle/>
          <a:p>
            <a:r>
              <a:rPr lang="en-US" dirty="0" smtClean="0">
                <a:solidFill>
                  <a:srgbClr val="7030A0"/>
                </a:solidFill>
                <a:latin typeface="Kristen ITC" panose="03050502040202030202" pitchFamily="66" charset="0"/>
              </a:rPr>
              <a:t>Retirement </a:t>
            </a:r>
          </a:p>
          <a:p>
            <a:r>
              <a:rPr lang="en-US" dirty="0" smtClean="0">
                <a:solidFill>
                  <a:srgbClr val="7030A0"/>
                </a:solidFill>
                <a:latin typeface="Kristen ITC" panose="03050502040202030202" pitchFamily="66" charset="0"/>
              </a:rPr>
              <a:t>Variability</a:t>
            </a:r>
            <a:endParaRPr lang="en-US" dirty="0">
              <a:solidFill>
                <a:srgbClr val="7030A0"/>
              </a:solidFill>
              <a:latin typeface="Kristen ITC" panose="03050502040202030202" pitchFamily="66" charset="0"/>
            </a:endParaRPr>
          </a:p>
        </p:txBody>
      </p:sp>
      <p:sp>
        <p:nvSpPr>
          <p:cNvPr id="6" name="TextBox 5"/>
          <p:cNvSpPr txBox="1"/>
          <p:nvPr/>
        </p:nvSpPr>
        <p:spPr>
          <a:xfrm>
            <a:off x="2050989" y="4619838"/>
            <a:ext cx="1717705" cy="923330"/>
          </a:xfrm>
          <a:prstGeom prst="rect">
            <a:avLst/>
          </a:prstGeom>
          <a:noFill/>
        </p:spPr>
        <p:txBody>
          <a:bodyPr wrap="square" rtlCol="0">
            <a:spAutoFit/>
          </a:bodyPr>
          <a:lstStyle/>
          <a:p>
            <a:r>
              <a:rPr lang="en-US" dirty="0" smtClean="0">
                <a:solidFill>
                  <a:srgbClr val="7030A0"/>
                </a:solidFill>
                <a:latin typeface="Kristen ITC" panose="03050502040202030202" pitchFamily="66" charset="0"/>
              </a:rPr>
              <a:t>Increasing</a:t>
            </a:r>
          </a:p>
          <a:p>
            <a:r>
              <a:rPr lang="en-US" dirty="0" smtClean="0">
                <a:solidFill>
                  <a:srgbClr val="7030A0"/>
                </a:solidFill>
                <a:latin typeface="Kristen ITC" panose="03050502040202030202" pitchFamily="66" charset="0"/>
              </a:rPr>
              <a:t>Education</a:t>
            </a:r>
          </a:p>
          <a:p>
            <a:r>
              <a:rPr lang="en-US" dirty="0" smtClean="0">
                <a:solidFill>
                  <a:srgbClr val="7030A0"/>
                </a:solidFill>
                <a:latin typeface="Kristen ITC" panose="03050502040202030202" pitchFamily="66" charset="0"/>
              </a:rPr>
              <a:t>Re-entry</a:t>
            </a:r>
            <a:endParaRPr lang="en-US" dirty="0">
              <a:solidFill>
                <a:srgbClr val="7030A0"/>
              </a:solidFill>
              <a:latin typeface="Kristen ITC" panose="03050502040202030202" pitchFamily="66" charset="0"/>
            </a:endParaRPr>
          </a:p>
        </p:txBody>
      </p:sp>
      <p:sp>
        <p:nvSpPr>
          <p:cNvPr id="7" name="TextBox 6"/>
          <p:cNvSpPr txBox="1"/>
          <p:nvPr/>
        </p:nvSpPr>
        <p:spPr>
          <a:xfrm>
            <a:off x="3122199" y="229160"/>
            <a:ext cx="5141585" cy="646331"/>
          </a:xfrm>
          <a:prstGeom prst="rect">
            <a:avLst/>
          </a:prstGeom>
          <a:noFill/>
        </p:spPr>
        <p:txBody>
          <a:bodyPr wrap="square" rtlCol="0">
            <a:spAutoFit/>
          </a:bodyPr>
          <a:lstStyle/>
          <a:p>
            <a:r>
              <a:rPr lang="en-US" dirty="0" smtClean="0">
                <a:solidFill>
                  <a:srgbClr val="7030A0"/>
                </a:solidFill>
                <a:latin typeface="Kristen ITC" panose="03050502040202030202" pitchFamily="66" charset="0"/>
              </a:rPr>
              <a:t>Important Trends Resulting in Varying Work Patterns on Middle-aged Adults</a:t>
            </a:r>
            <a:endParaRPr lang="en-US" dirty="0">
              <a:solidFill>
                <a:srgbClr val="7030A0"/>
              </a:solidFill>
              <a:latin typeface="Kristen ITC" panose="03050502040202030202" pitchFamily="66" charset="0"/>
            </a:endParaRPr>
          </a:p>
        </p:txBody>
      </p:sp>
      <p:pic>
        <p:nvPicPr>
          <p:cNvPr id="6164" name="Picture 20" descr="http://media-cache-ak0.pinimg.com/236x/91/dc/91/91dc915934a87ca395e2f202ef1bdeb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64" y="2247928"/>
            <a:ext cx="224790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92841" y="6096001"/>
            <a:ext cx="608648" cy="608648"/>
          </a:xfrm>
          <a:prstGeom prst="rect">
            <a:avLst/>
          </a:prstGeom>
        </p:spPr>
      </p:pic>
    </p:spTree>
    <p:extLst>
      <p:ext uri="{BB962C8B-B14F-4D97-AF65-F5344CB8AC3E}">
        <p14:creationId xmlns:p14="http://schemas.microsoft.com/office/powerpoint/2010/main" val="3840767155"/>
      </p:ext>
    </p:extLst>
  </p:cSld>
  <p:clrMapOvr>
    <a:masterClrMapping/>
  </p:clrMapOvr>
  <mc:AlternateContent xmlns:mc="http://schemas.openxmlformats.org/markup-compatibility/2006" xmlns:p14="http://schemas.microsoft.com/office/powerpoint/2010/main">
    <mc:Choice Requires="p14">
      <p:transition spd="slow" p14:dur="2000" advClick="0" advTm="53000"/>
    </mc:Choice>
    <mc:Fallback xmlns="">
      <p:transition spd="slow" advClick="0" advTm="5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5187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27" y="165460"/>
            <a:ext cx="3854528" cy="1278466"/>
          </a:xfrm>
        </p:spPr>
        <p:txBody>
          <a:bodyPr>
            <a:normAutofit/>
          </a:bodyPr>
          <a:lstStyle/>
          <a:p>
            <a:r>
              <a:rPr lang="en-US" sz="2400" dirty="0" smtClean="0">
                <a:solidFill>
                  <a:srgbClr val="7030A0"/>
                </a:solidFill>
                <a:latin typeface="Kristen ITC" panose="03050502040202030202" pitchFamily="66" charset="0"/>
              </a:rPr>
              <a:t>What about your friends??: </a:t>
            </a:r>
            <a:br>
              <a:rPr lang="en-US" sz="2400" dirty="0" smtClean="0">
                <a:solidFill>
                  <a:srgbClr val="7030A0"/>
                </a:solidFill>
                <a:latin typeface="Kristen ITC" panose="03050502040202030202" pitchFamily="66" charset="0"/>
              </a:rPr>
            </a:br>
            <a:r>
              <a:rPr lang="en-US" sz="2400" dirty="0" smtClean="0">
                <a:solidFill>
                  <a:schemeClr val="accent2"/>
                </a:solidFill>
                <a:latin typeface="Kristen ITC" panose="03050502040202030202" pitchFamily="66" charset="0"/>
              </a:rPr>
              <a:t>The Social Life</a:t>
            </a:r>
            <a:endParaRPr lang="en-US" sz="2400" dirty="0">
              <a:solidFill>
                <a:schemeClr val="accent2"/>
              </a:solidFill>
              <a:latin typeface="Kristen ITC" panose="03050502040202030202" pitchFamily="66" charset="0"/>
            </a:endParaRPr>
          </a:p>
        </p:txBody>
      </p:sp>
      <p:pic>
        <p:nvPicPr>
          <p:cNvPr id="10" name="Content Placeholder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21140584">
            <a:off x="522199" y="2264323"/>
            <a:ext cx="4513262" cy="3610609"/>
          </a:xfrm>
        </p:spPr>
      </p:pic>
      <p:sp>
        <p:nvSpPr>
          <p:cNvPr id="11" name="TextBox 10"/>
          <p:cNvSpPr txBox="1"/>
          <p:nvPr/>
        </p:nvSpPr>
        <p:spPr>
          <a:xfrm>
            <a:off x="4648912" y="165460"/>
            <a:ext cx="4990744" cy="4247317"/>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Mid-life adults usually have a friendship circle that consists of 4-7 people they would actually considered to be “friends”.</a:t>
            </a:r>
          </a:p>
          <a:p>
            <a:endParaRPr lang="en-US" dirty="0"/>
          </a:p>
          <a:p>
            <a:pPr marL="285750" indent="-285750">
              <a:buFont typeface="Wingdings" panose="05000000000000000000" pitchFamily="2" charset="2"/>
              <a:buChar char="Ø"/>
            </a:pPr>
            <a:r>
              <a:rPr lang="en-US" dirty="0" smtClean="0"/>
              <a:t>It has been suggested that midlife adults have less time than other adult age groups for friendships (</a:t>
            </a:r>
            <a:r>
              <a:rPr lang="en-US" dirty="0" err="1" smtClean="0"/>
              <a:t>Antonucci</a:t>
            </a:r>
            <a:r>
              <a:rPr lang="en-US" dirty="0" smtClean="0"/>
              <a:t> et al., 2001). Do u think this may be due to the “sandwich generation” concept?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Contributing factors to overall well-being:</a:t>
            </a:r>
          </a:p>
          <a:p>
            <a:r>
              <a:rPr lang="en-US" dirty="0" smtClean="0"/>
              <a:t>-Affection</a:t>
            </a:r>
          </a:p>
          <a:p>
            <a:r>
              <a:rPr lang="en-US" dirty="0" smtClean="0"/>
              <a:t>-Companionship</a:t>
            </a:r>
          </a:p>
          <a:p>
            <a:r>
              <a:rPr lang="en-US" dirty="0" smtClean="0"/>
              <a:t>-Understanding</a:t>
            </a:r>
          </a:p>
          <a:p>
            <a:r>
              <a:rPr lang="en-US" dirty="0" smtClean="0"/>
              <a:t>-Social support </a:t>
            </a:r>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54909">
            <a:off x="7656539" y="3843605"/>
            <a:ext cx="3272524" cy="2454393"/>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1778" y="6255720"/>
            <a:ext cx="487363" cy="487363"/>
          </a:xfrm>
          <a:prstGeom prst="rect">
            <a:avLst/>
          </a:prstGeom>
        </p:spPr>
      </p:pic>
    </p:spTree>
    <p:extLst>
      <p:ext uri="{BB962C8B-B14F-4D97-AF65-F5344CB8AC3E}">
        <p14:creationId xmlns:p14="http://schemas.microsoft.com/office/powerpoint/2010/main" val="517324732"/>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230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7030A0"/>
                </a:solidFill>
                <a:latin typeface="Kristen ITC" panose="03050502040202030202" pitchFamily="66" charset="0"/>
              </a:rPr>
              <a:t>Gender Differences in Friendships</a:t>
            </a:r>
            <a:br>
              <a:rPr lang="en-US" dirty="0" smtClean="0">
                <a:solidFill>
                  <a:srgbClr val="7030A0"/>
                </a:solidFill>
                <a:latin typeface="Kristen ITC" panose="03050502040202030202" pitchFamily="66" charset="0"/>
              </a:rPr>
            </a:br>
            <a:r>
              <a:rPr lang="en-US" dirty="0" smtClean="0">
                <a:solidFill>
                  <a:srgbClr val="7030A0"/>
                </a:solidFill>
                <a:latin typeface="Kristen ITC" panose="03050502040202030202" pitchFamily="66" charset="0"/>
              </a:rPr>
              <a:t>during Middle Adulthood</a:t>
            </a:r>
            <a:endParaRPr lang="en-US" dirty="0">
              <a:solidFill>
                <a:srgbClr val="7030A0"/>
              </a:solidFill>
              <a:latin typeface="Kristen ITC" panose="03050502040202030202" pitchFamily="66" charset="0"/>
            </a:endParaRPr>
          </a:p>
        </p:txBody>
      </p:sp>
      <p:sp>
        <p:nvSpPr>
          <p:cNvPr id="3" name="Text Placeholder 2"/>
          <p:cNvSpPr>
            <a:spLocks noGrp="1"/>
          </p:cNvSpPr>
          <p:nvPr>
            <p:ph type="body" idx="1"/>
          </p:nvPr>
        </p:nvSpPr>
        <p:spPr/>
        <p:txBody>
          <a:bodyPr/>
          <a:lstStyle/>
          <a:p>
            <a:r>
              <a:rPr lang="en-US" dirty="0" smtClean="0"/>
              <a:t>MEN</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Following marriage, tend to have less female friends and begin to depend solely upon their wives as their female confidant. </a:t>
            </a:r>
          </a:p>
          <a:p>
            <a:r>
              <a:rPr lang="en-US" dirty="0" smtClean="0"/>
              <a:t>Adequate social supports suggest positive physical health between ages 50 and 70.</a:t>
            </a:r>
          </a:p>
          <a:p>
            <a:r>
              <a:rPr lang="en-US" dirty="0" smtClean="0"/>
              <a:t>After the career begins, time for friends decreases</a:t>
            </a:r>
          </a:p>
          <a:p>
            <a:r>
              <a:rPr lang="en-US" dirty="0" smtClean="0"/>
              <a:t>Usually maintain lifelong friendships longer than women.</a:t>
            </a:r>
            <a:endParaRPr lang="en-US" dirty="0"/>
          </a:p>
        </p:txBody>
      </p:sp>
      <p:sp>
        <p:nvSpPr>
          <p:cNvPr id="5" name="Text Placeholder 4"/>
          <p:cNvSpPr>
            <a:spLocks noGrp="1"/>
          </p:cNvSpPr>
          <p:nvPr>
            <p:ph type="body" sz="quarter" idx="3"/>
          </p:nvPr>
        </p:nvSpPr>
        <p:spPr/>
        <p:txBody>
          <a:bodyPr/>
          <a:lstStyle/>
          <a:p>
            <a:r>
              <a:rPr lang="en-US" dirty="0" smtClean="0"/>
              <a:t>WOMEN</a:t>
            </a:r>
            <a:endParaRPr lang="en-US" dirty="0"/>
          </a:p>
        </p:txBody>
      </p:sp>
      <p:sp>
        <p:nvSpPr>
          <p:cNvPr id="6" name="Content Placeholder 5"/>
          <p:cNvSpPr>
            <a:spLocks noGrp="1"/>
          </p:cNvSpPr>
          <p:nvPr>
            <p:ph sz="quarter" idx="4"/>
          </p:nvPr>
        </p:nvSpPr>
        <p:spPr/>
        <p:txBody>
          <a:bodyPr>
            <a:normAutofit fontScale="92500" lnSpcReduction="10000"/>
          </a:bodyPr>
          <a:lstStyle/>
          <a:p>
            <a:r>
              <a:rPr lang="en-US" dirty="0" smtClean="0"/>
              <a:t>More expressive, and personally oriented in friendships</a:t>
            </a:r>
          </a:p>
          <a:p>
            <a:r>
              <a:rPr lang="en-US" dirty="0" smtClean="0"/>
              <a:t>Those who reported having close groups of female friends have reported greater well-being than midlife women without such interpersonal resources. </a:t>
            </a:r>
          </a:p>
          <a:p>
            <a:r>
              <a:rPr lang="en-US" dirty="0" smtClean="0"/>
              <a:t>After childbearing, time for friends decreases</a:t>
            </a:r>
          </a:p>
          <a:p>
            <a:r>
              <a:rPr lang="en-US" dirty="0" smtClean="0"/>
              <a:t>More easily to make new friends than men </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13837">
            <a:off x="9121432" y="304489"/>
            <a:ext cx="2878922" cy="2159192"/>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6283" y="6041363"/>
            <a:ext cx="648046" cy="648046"/>
          </a:xfrm>
          <a:prstGeom prst="rect">
            <a:avLst/>
          </a:prstGeom>
        </p:spPr>
      </p:pic>
    </p:spTree>
    <p:extLst>
      <p:ext uri="{BB962C8B-B14F-4D97-AF65-F5344CB8AC3E}">
        <p14:creationId xmlns:p14="http://schemas.microsoft.com/office/powerpoint/2010/main" val="1601914252"/>
      </p:ext>
    </p:extLst>
  </p:cSld>
  <p:clrMapOvr>
    <a:masterClrMapping/>
  </p:clrMapOvr>
  <mc:AlternateContent xmlns:mc="http://schemas.openxmlformats.org/markup-compatibility/2006" xmlns:p14="http://schemas.microsoft.com/office/powerpoint/2010/main">
    <mc:Choice Requires="p14">
      <p:transition spd="slow" p14:dur="2000" advClick="0" advTm="51000"/>
    </mc:Choice>
    <mc:Fallback xmlns="">
      <p:transition spd="slow" advClick="0" advTm="5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4894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7030A0"/>
                </a:solidFill>
                <a:latin typeface="Kristen ITC" panose="03050502040202030202" pitchFamily="66" charset="0"/>
              </a:rPr>
              <a:t>Let’s Talk About Sex Baby!</a:t>
            </a:r>
            <a:r>
              <a:rPr lang="en-US" dirty="0" smtClean="0"/>
              <a:t/>
            </a:r>
            <a:br>
              <a:rPr lang="en-US" dirty="0" smtClean="0"/>
            </a:br>
            <a:r>
              <a:rPr lang="en-US" sz="2200" dirty="0" smtClean="0">
                <a:solidFill>
                  <a:schemeClr val="tx1"/>
                </a:solidFill>
              </a:rPr>
              <a:t>Are Middle-Aged Adults Really As Boring As We Think They Are??</a:t>
            </a:r>
            <a:endParaRPr lang="en-US" sz="2200" dirty="0">
              <a:solidFill>
                <a:schemeClr val="tx1"/>
              </a:solidFill>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4495" y="2045294"/>
            <a:ext cx="3757008" cy="2654893"/>
          </a:xfrm>
        </p:spPr>
      </p:pic>
      <p:sp>
        <p:nvSpPr>
          <p:cNvPr id="5" name="TextBox 4"/>
          <p:cNvSpPr txBox="1"/>
          <p:nvPr/>
        </p:nvSpPr>
        <p:spPr>
          <a:xfrm>
            <a:off x="4648912" y="1930400"/>
            <a:ext cx="5050565" cy="2800767"/>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Most common stereotypes about middle-aged adults in relation to sexual intercourse:</a:t>
            </a:r>
          </a:p>
          <a:p>
            <a:r>
              <a:rPr lang="en-US" dirty="0" smtClean="0"/>
              <a:t>-they’re not as attractive anymore</a:t>
            </a:r>
          </a:p>
          <a:p>
            <a:r>
              <a:rPr lang="en-US" dirty="0" smtClean="0"/>
              <a:t>-they’re not as interested in the opposite sex as they used to be</a:t>
            </a:r>
          </a:p>
          <a:p>
            <a:r>
              <a:rPr lang="en-US" dirty="0" smtClean="0"/>
              <a:t>-they do not have a sexual desire.</a:t>
            </a:r>
          </a:p>
          <a:p>
            <a:endParaRPr lang="en-US" dirty="0">
              <a:solidFill>
                <a:schemeClr val="accent2"/>
              </a:solidFill>
            </a:endParaRPr>
          </a:p>
          <a:p>
            <a:r>
              <a:rPr lang="en-US" sz="3200" dirty="0" smtClean="0">
                <a:solidFill>
                  <a:schemeClr val="accent2"/>
                </a:solidFill>
                <a:latin typeface="Kristen ITC" panose="03050502040202030202" pitchFamily="66" charset="0"/>
              </a:rPr>
              <a:t>ALL WRONG!!</a:t>
            </a:r>
            <a:endParaRPr lang="en-US" sz="3200" dirty="0">
              <a:solidFill>
                <a:schemeClr val="accent2"/>
              </a:solidFill>
              <a:latin typeface="Kristen ITC" panose="03050502040202030202" pitchFamily="66" charset="0"/>
            </a:endParaRPr>
          </a:p>
        </p:txBody>
      </p:sp>
      <p:sp>
        <p:nvSpPr>
          <p:cNvPr id="6" name="TextBox 5"/>
          <p:cNvSpPr txBox="1"/>
          <p:nvPr/>
        </p:nvSpPr>
        <p:spPr>
          <a:xfrm>
            <a:off x="677334" y="5204389"/>
            <a:ext cx="8596668" cy="1323439"/>
          </a:xfrm>
          <a:prstGeom prst="rect">
            <a:avLst/>
          </a:prstGeom>
          <a:noFill/>
        </p:spPr>
        <p:txBody>
          <a:bodyPr wrap="square" rtlCol="0">
            <a:spAutoFit/>
          </a:bodyPr>
          <a:lstStyle/>
          <a:p>
            <a:r>
              <a:rPr lang="en-US" sz="1600" dirty="0" smtClean="0"/>
              <a:t>In fact, Landau et al. (2007) reported than many middle-aged adults are very sexually active, with more than 75% of men ages 57-85 acknowledging themselves as “very well endowed”, while more than 50% of middle-aged women. Nonetheless, it was found that women still needed a sense of commitment, while men still considered intercourse as just “sex”, even </a:t>
            </a:r>
            <a:r>
              <a:rPr lang="en-US" sz="1600" smtClean="0"/>
              <a:t>at middle- </a:t>
            </a:r>
            <a:r>
              <a:rPr lang="en-US" sz="1600" dirty="0" smtClean="0"/>
              <a:t>age.</a:t>
            </a:r>
            <a:endParaRPr lang="en-US" sz="16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01401" y="5842980"/>
            <a:ext cx="684848" cy="684848"/>
          </a:xfrm>
          <a:prstGeom prst="rect">
            <a:avLst/>
          </a:prstGeom>
        </p:spPr>
      </p:pic>
    </p:spTree>
    <p:extLst>
      <p:ext uri="{BB962C8B-B14F-4D97-AF65-F5344CB8AC3E}">
        <p14:creationId xmlns:p14="http://schemas.microsoft.com/office/powerpoint/2010/main" val="506627396"/>
      </p:ext>
    </p:extLst>
  </p:cSld>
  <p:clrMapOvr>
    <a:masterClrMapping/>
  </p:clrMapOvr>
  <mc:AlternateContent xmlns:mc="http://schemas.openxmlformats.org/markup-compatibility/2006" xmlns:p14="http://schemas.microsoft.com/office/powerpoint/2010/main">
    <mc:Choice Requires="p14">
      <p:transition spd="slow" p14:dur="2000" advClick="0" advTm="41000"/>
    </mc:Choice>
    <mc:Fallback xmlns="">
      <p:transition spd="slow" advClick="0" advTm="4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3900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latin typeface="Kristen ITC" panose="03050502040202030202" pitchFamily="66" charset="0"/>
              </a:rPr>
              <a:t>Intimacy Issues?</a:t>
            </a:r>
            <a:r>
              <a:rPr lang="en-US" dirty="0" smtClean="0"/>
              <a:t/>
            </a:r>
            <a:br>
              <a:rPr lang="en-US" dirty="0" smtClean="0"/>
            </a:br>
            <a:r>
              <a:rPr lang="en-US" sz="2400" dirty="0" smtClean="0">
                <a:solidFill>
                  <a:schemeClr val="accent2"/>
                </a:solidFill>
                <a:latin typeface="Kristen ITC" panose="03050502040202030202" pitchFamily="66" charset="0"/>
              </a:rPr>
              <a:t>Maybe not…</a:t>
            </a:r>
            <a:endParaRPr lang="en-US" sz="2400" dirty="0">
              <a:solidFill>
                <a:schemeClr val="accent2"/>
              </a:solidFill>
              <a:latin typeface="Kristen ITC" panose="03050502040202030202" pitchFamily="66" charset="0"/>
            </a:endParaRPr>
          </a:p>
        </p:txBody>
      </p:sp>
      <p:sp>
        <p:nvSpPr>
          <p:cNvPr id="3" name="Content Placeholder 2"/>
          <p:cNvSpPr>
            <a:spLocks noGrp="1"/>
          </p:cNvSpPr>
          <p:nvPr>
            <p:ph idx="1"/>
          </p:nvPr>
        </p:nvSpPr>
        <p:spPr/>
        <p:txBody>
          <a:bodyPr>
            <a:normAutofit/>
          </a:bodyPr>
          <a:lstStyle/>
          <a:p>
            <a:r>
              <a:rPr lang="en-US" dirty="0" smtClean="0">
                <a:solidFill>
                  <a:schemeClr val="tx1"/>
                </a:solidFill>
              </a:rPr>
              <a:t>As age increases, people usually have less intimate contact or sexual intercourse with their partner; however in middle adulthood “four-play” becomes widely accepted. Surprising?</a:t>
            </a:r>
          </a:p>
          <a:p>
            <a:r>
              <a:rPr lang="en-US" dirty="0" smtClean="0">
                <a:solidFill>
                  <a:schemeClr val="tx1"/>
                </a:solidFill>
              </a:rPr>
              <a:t>Four play includes, but is not limited to:</a:t>
            </a:r>
          </a:p>
          <a:p>
            <a:pPr marL="0" indent="0">
              <a:buNone/>
            </a:pPr>
            <a:r>
              <a:rPr lang="en-US" dirty="0" smtClean="0">
                <a:solidFill>
                  <a:schemeClr val="tx1"/>
                </a:solidFill>
              </a:rPr>
              <a:t>-Caressing</a:t>
            </a:r>
          </a:p>
          <a:p>
            <a:pPr marL="0" indent="0">
              <a:buNone/>
            </a:pPr>
            <a:r>
              <a:rPr lang="en-US" dirty="0" smtClean="0">
                <a:solidFill>
                  <a:schemeClr val="tx1"/>
                </a:solidFill>
              </a:rPr>
              <a:t>-Physical closeness with a partner</a:t>
            </a:r>
          </a:p>
          <a:p>
            <a:pPr marL="0" indent="0">
              <a:buNone/>
            </a:pPr>
            <a:r>
              <a:rPr lang="en-US" dirty="0" smtClean="0">
                <a:solidFill>
                  <a:schemeClr val="tx1"/>
                </a:solidFill>
              </a:rPr>
              <a:t>-Masturbation</a:t>
            </a:r>
          </a:p>
          <a:p>
            <a:pPr marL="0" indent="0">
              <a:buNone/>
            </a:pPr>
            <a:r>
              <a:rPr lang="en-US" dirty="0" smtClean="0">
                <a:solidFill>
                  <a:schemeClr val="tx1"/>
                </a:solidFill>
              </a:rPr>
              <a:t>-Fantasy</a:t>
            </a:r>
          </a:p>
          <a:p>
            <a:pPr>
              <a:buFont typeface="Wingdings" panose="05000000000000000000" pitchFamily="2" charset="2"/>
              <a:buChar char="Ø"/>
            </a:pPr>
            <a:r>
              <a:rPr lang="en-US" dirty="0" smtClean="0">
                <a:solidFill>
                  <a:schemeClr val="tx1"/>
                </a:solidFill>
              </a:rPr>
              <a:t>It is during this stage in life that sexual satisfaction is based off of intimacy just as much as it is based off physical health.</a:t>
            </a:r>
          </a:p>
          <a:p>
            <a:pPr>
              <a:buFont typeface="Wingdings" panose="05000000000000000000" pitchFamily="2" charset="2"/>
              <a:buChar char="Ø"/>
            </a:pPr>
            <a:endParaRPr lang="en-US" dirty="0" smtClean="0">
              <a:solidFill>
                <a:schemeClr val="tx1"/>
              </a:solidFill>
            </a:endParaRPr>
          </a:p>
          <a:p>
            <a:pPr marL="0" indent="0">
              <a:buNone/>
            </a:pPr>
            <a:endParaRPr lang="en-US" dirty="0" smtClean="0">
              <a:solidFill>
                <a:schemeClr val="accent2"/>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02413">
            <a:off x="8289364" y="2772864"/>
            <a:ext cx="3613602" cy="241833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5376" y="82933"/>
            <a:ext cx="3122161" cy="2077656"/>
          </a:xfrm>
          <a:prstGeom prst="rect">
            <a:avLst/>
          </a:prstGeom>
        </p:spPr>
      </p:pic>
      <p:sp>
        <p:nvSpPr>
          <p:cNvPr id="7" name="Rectangle 6"/>
          <p:cNvSpPr/>
          <p:nvPr/>
        </p:nvSpPr>
        <p:spPr>
          <a:xfrm>
            <a:off x="2730056" y="6086885"/>
            <a:ext cx="5142370" cy="369332"/>
          </a:xfrm>
          <a:prstGeom prst="rect">
            <a:avLst/>
          </a:prstGeom>
        </p:spPr>
        <p:txBody>
          <a:bodyPr wrap="none">
            <a:spAutoFit/>
          </a:bodyPr>
          <a:lstStyle/>
          <a:p>
            <a:r>
              <a:rPr lang="en-US" dirty="0">
                <a:hlinkClick r:id="rId6"/>
              </a:rPr>
              <a:t>http://www.youtube.com/watch?v=xIrX4TIZl2M</a:t>
            </a:r>
            <a:endParaRPr lang="en-US"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96601" y="5965601"/>
            <a:ext cx="608648" cy="608648"/>
          </a:xfrm>
          <a:prstGeom prst="rect">
            <a:avLst/>
          </a:prstGeom>
        </p:spPr>
      </p:pic>
    </p:spTree>
    <p:extLst>
      <p:ext uri="{BB962C8B-B14F-4D97-AF65-F5344CB8AC3E}">
        <p14:creationId xmlns:p14="http://schemas.microsoft.com/office/powerpoint/2010/main" val="486620159"/>
      </p:ext>
    </p:extLst>
  </p:cSld>
  <p:clrMapOvr>
    <a:masterClrMapping/>
  </p:clrMapOvr>
  <mc:AlternateContent xmlns:mc="http://schemas.openxmlformats.org/markup-compatibility/2006" xmlns:p14="http://schemas.microsoft.com/office/powerpoint/2010/main">
    <mc:Choice Requires="p14">
      <p:transition spd="slow" p14:dur="2000" advClick="0" advTm="47000"/>
    </mc:Choice>
    <mc:Fallback xmlns="">
      <p:transition spd="slow" advClick="0" advTm="4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455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latin typeface="Kristen ITC" panose="03050502040202030202" pitchFamily="66" charset="0"/>
              </a:rPr>
              <a:t>Hope You Enjoyed Our Journey Through Middle Adulthood and Learned A Little Along the Way!</a:t>
            </a:r>
            <a:endParaRPr lang="en-US" dirty="0">
              <a:solidFill>
                <a:srgbClr val="7030A0"/>
              </a:solidFill>
              <a:latin typeface="Kristen ITC" panose="03050502040202030202" pitchFamily="66" charset="0"/>
            </a:endParaRPr>
          </a:p>
        </p:txBody>
      </p:sp>
      <p:pic>
        <p:nvPicPr>
          <p:cNvPr id="7172" name="Picture 4" descr="http://epsychology.in/images/middle-adulthoo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54406">
            <a:off x="8998657" y="108400"/>
            <a:ext cx="3117352" cy="224059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izquotes.com/quotes-pictures/quote-success-is-becoming-in-middle-adulthood-what-you-dreamed-to-be-in-late-childhood-nassim-nicholas-taleb-27124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3113" y="2519941"/>
            <a:ext cx="4961695" cy="233491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thelmagazine.com/binary/ad9d/1350874848-screen_shot_2012-10-21_at_11.00.17_p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80540">
            <a:off x="311637" y="4086911"/>
            <a:ext cx="4762500" cy="2581276"/>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encrypted-tbn3.gstatic.com/images?q=tbn:ANd9GcQBS9IukJY4tU8Va2Arnlhy5JRC8fG6vClEfiNv_Gx3DmuS9FOEQ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61465">
            <a:off x="1897166" y="2225215"/>
            <a:ext cx="292569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s://encrypted-tbn0.gstatic.com/images?q=tbn:ANd9GcRbb2WM26LHXT931FjHBvEvMdDTaAynyrNfXXHZ_IhpZj5gJsH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6939" y="4865120"/>
            <a:ext cx="3077346" cy="1869915"/>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connectivitycounselling.com/wp-content/uploads/2013/10/gu1721-320x20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79742">
            <a:off x="8673584" y="4514922"/>
            <a:ext cx="3243668" cy="2047566"/>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33652" y="6370637"/>
            <a:ext cx="487363" cy="487363"/>
          </a:xfrm>
          <a:prstGeom prst="rect">
            <a:avLst/>
          </a:prstGeom>
        </p:spPr>
      </p:pic>
    </p:spTree>
    <p:extLst>
      <p:ext uri="{BB962C8B-B14F-4D97-AF65-F5344CB8AC3E}">
        <p14:creationId xmlns:p14="http://schemas.microsoft.com/office/powerpoint/2010/main" val="244496912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552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536</Words>
  <Application>Microsoft Office PowerPoint</Application>
  <PresentationFormat>Widescreen</PresentationFormat>
  <Paragraphs>49</Paragraphs>
  <Slides>6</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Kristen ITC</vt:lpstr>
      <vt:lpstr>Trebuchet MS</vt:lpstr>
      <vt:lpstr>Wingdings</vt:lpstr>
      <vt:lpstr>Wingdings 3</vt:lpstr>
      <vt:lpstr>Facet</vt:lpstr>
      <vt:lpstr>PowerPoint Presentation</vt:lpstr>
      <vt:lpstr>What about your friends??:  The Social Life</vt:lpstr>
      <vt:lpstr>Gender Differences in Friendships during Middle Adulthood</vt:lpstr>
      <vt:lpstr>Let’s Talk About Sex Baby! Are Middle-Aged Adults Really As Boring As We Think They Are??</vt:lpstr>
      <vt:lpstr>Intimacy Issues? Maybe not…</vt:lpstr>
      <vt:lpstr>Hope You Enjoyed Our Journey Through Middle Adulthood and Learned A Little Along the Way!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Suwilanji Kuezi-nke</dc:creator>
  <cp:lastModifiedBy>Suwilanji Kuezi-nke</cp:lastModifiedBy>
  <cp:revision>2</cp:revision>
  <dcterms:created xsi:type="dcterms:W3CDTF">2013-11-12T06:49:24Z</dcterms:created>
  <dcterms:modified xsi:type="dcterms:W3CDTF">2013-11-12T08:29:44Z</dcterms:modified>
</cp:coreProperties>
</file>