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21" autoAdjust="0"/>
  </p:normalViewPr>
  <p:slideViewPr>
    <p:cSldViewPr snapToGrid="0">
      <p:cViewPr varScale="1">
        <p:scale>
          <a:sx n="51" d="100"/>
          <a:sy n="51" d="100"/>
        </p:scale>
        <p:origin x="77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73177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243039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0825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160116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963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139854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83896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355985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13382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2413-2600-4179-9FA3-4B4C1CF4E023}"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182930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822413-2600-4179-9FA3-4B4C1CF4E023}"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117246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822413-2600-4179-9FA3-4B4C1CF4E023}" type="datetimeFigureOut">
              <a:rPr lang="en-US" smtClean="0"/>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33513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822413-2600-4179-9FA3-4B4C1CF4E023}" type="datetimeFigureOut">
              <a:rPr lang="en-US"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408687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22413-2600-4179-9FA3-4B4C1CF4E023}" type="datetimeFigureOut">
              <a:rPr lang="en-US"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4112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2413-2600-4179-9FA3-4B4C1CF4E023}"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318809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2413-2600-4179-9FA3-4B4C1CF4E023}"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B72BC-CEA5-4EE2-A3AA-F65342FB3D0D}" type="slidenum">
              <a:rPr lang="en-US" smtClean="0"/>
              <a:t>‹#›</a:t>
            </a:fld>
            <a:endParaRPr lang="en-US"/>
          </a:p>
        </p:txBody>
      </p:sp>
    </p:spTree>
    <p:extLst>
      <p:ext uri="{BB962C8B-B14F-4D97-AF65-F5344CB8AC3E}">
        <p14:creationId xmlns:p14="http://schemas.microsoft.com/office/powerpoint/2010/main" val="385318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822413-2600-4179-9FA3-4B4C1CF4E023}" type="datetimeFigureOut">
              <a:rPr lang="en-US" smtClean="0"/>
              <a:t>11/12/2013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6B72BC-CEA5-4EE2-A3AA-F65342FB3D0D}" type="slidenum">
              <a:rPr lang="en-US" smtClean="0"/>
              <a:t>‹#›</a:t>
            </a:fld>
            <a:endParaRPr lang="en-US"/>
          </a:p>
        </p:txBody>
      </p:sp>
    </p:spTree>
    <p:extLst>
      <p:ext uri="{BB962C8B-B14F-4D97-AF65-F5344CB8AC3E}">
        <p14:creationId xmlns:p14="http://schemas.microsoft.com/office/powerpoint/2010/main" val="11696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7" Type="http://schemas.openxmlformats.org/officeDocument/2006/relationships/image" Target="../media/image4.png"/><Relationship Id="rId2" Type="http://schemas.microsoft.com/office/2007/relationships/media" Target="../media/media15.m4a"/><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hyperlink" Target="http://www.huffingtonpost.com/2013/05/02/suicide-rate-rises-middle-aged_n_3203936.html"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hyperlink" Target="http://www.youtube.com/watch?v=XBMOIvBXa68"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58" y="2417760"/>
            <a:ext cx="7766936" cy="1646302"/>
          </a:xfrm>
        </p:spPr>
        <p:txBody>
          <a:bodyPr>
            <a:normAutofit fontScale="90000"/>
          </a:bodyPr>
          <a:lstStyle/>
          <a:p>
            <a:r>
              <a:rPr lang="en-US" dirty="0" smtClean="0"/>
              <a:t>Middle </a:t>
            </a:r>
            <a:br>
              <a:rPr lang="en-US" dirty="0" smtClean="0"/>
            </a:br>
            <a:r>
              <a:rPr lang="en-US" dirty="0" smtClean="0"/>
              <a:t/>
            </a:r>
            <a:br>
              <a:rPr lang="en-US" dirty="0" smtClean="0"/>
            </a:br>
            <a:r>
              <a:rPr lang="en-US" dirty="0" smtClean="0"/>
              <a:t>Adulthood</a:t>
            </a:r>
            <a:endParaRPr lang="en-US" dirty="0"/>
          </a:p>
        </p:txBody>
      </p:sp>
      <p:sp>
        <p:nvSpPr>
          <p:cNvPr id="3" name="Subtitle 2"/>
          <p:cNvSpPr>
            <a:spLocks noGrp="1"/>
          </p:cNvSpPr>
          <p:nvPr>
            <p:ph type="subTitle" idx="1"/>
          </p:nvPr>
        </p:nvSpPr>
        <p:spPr>
          <a:xfrm rot="685014">
            <a:off x="-2262692" y="2035679"/>
            <a:ext cx="9843204" cy="1347867"/>
          </a:xfrm>
        </p:spPr>
        <p:txBody>
          <a:bodyPr>
            <a:normAutofit/>
          </a:bodyPr>
          <a:lstStyle/>
          <a:p>
            <a:r>
              <a:rPr lang="en-US" dirty="0" smtClean="0">
                <a:solidFill>
                  <a:srgbClr val="7030A0"/>
                </a:solidFill>
                <a:latin typeface="Kristen ITC" panose="03050502040202030202" pitchFamily="66" charset="0"/>
              </a:rPr>
              <a:t>The Sandwich Generation</a:t>
            </a:r>
          </a:p>
          <a:p>
            <a:endParaRPr lang="en-US" dirty="0" smtClean="0"/>
          </a:p>
        </p:txBody>
      </p:sp>
      <p:pic>
        <p:nvPicPr>
          <p:cNvPr id="1026" name="Picture 2" descr="http://1.bp.blogspot.com/_8skndCvZCGk/SAZug7Y9oZI/AAAAAAAAABc/VjgQ8hHz6TU/s320/middleag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459" y="0"/>
            <a:ext cx="3789948" cy="3282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qgqBs29uwB-hI_b3K1aTpPurt77SViYLlnd1xOFULutubtW4Q8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5014">
            <a:off x="521588" y="4176089"/>
            <a:ext cx="3151247" cy="23603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wve9N5R41-HNzTShdz_J25elkXJqqTV9dnsG_G8ltBVMriv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59413">
            <a:off x="8143104" y="1435260"/>
            <a:ext cx="3276431" cy="2244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0207" y="5354132"/>
            <a:ext cx="4580792" cy="1384995"/>
          </a:xfrm>
          <a:prstGeom prst="rect">
            <a:avLst/>
          </a:prstGeom>
          <a:noFill/>
        </p:spPr>
        <p:txBody>
          <a:bodyPr wrap="square" rtlCol="0">
            <a:spAutoFit/>
          </a:bodyPr>
          <a:lstStyle/>
          <a:p>
            <a:r>
              <a:rPr lang="en-US" sz="1200" dirty="0" smtClean="0"/>
              <a:t>Alysha </a:t>
            </a:r>
            <a:r>
              <a:rPr lang="en-US" sz="1200" dirty="0" err="1" smtClean="0"/>
              <a:t>Alimohamed</a:t>
            </a:r>
            <a:endParaRPr lang="en-US" sz="1200" dirty="0" smtClean="0"/>
          </a:p>
          <a:p>
            <a:r>
              <a:rPr lang="en-US" sz="1200" dirty="0" smtClean="0"/>
              <a:t>Wynter Bryant</a:t>
            </a:r>
          </a:p>
          <a:p>
            <a:r>
              <a:rPr lang="en-US" sz="1200" dirty="0" err="1" smtClean="0"/>
              <a:t>Suwilanji</a:t>
            </a:r>
            <a:r>
              <a:rPr lang="en-US" sz="1200" dirty="0" smtClean="0"/>
              <a:t> </a:t>
            </a:r>
            <a:r>
              <a:rPr lang="en-US" sz="1200" dirty="0" err="1" smtClean="0"/>
              <a:t>Kuezi-Nke</a:t>
            </a:r>
            <a:endParaRPr lang="en-US" sz="1200" dirty="0" smtClean="0"/>
          </a:p>
          <a:p>
            <a:r>
              <a:rPr lang="en-US" sz="1200" dirty="0" smtClean="0"/>
              <a:t>Ken Miki</a:t>
            </a:r>
          </a:p>
          <a:p>
            <a:r>
              <a:rPr lang="en-US" sz="1200" dirty="0" err="1" smtClean="0"/>
              <a:t>Janetta</a:t>
            </a:r>
            <a:r>
              <a:rPr lang="en-US" sz="1200" dirty="0" smtClean="0"/>
              <a:t> </a:t>
            </a:r>
            <a:r>
              <a:rPr lang="en-US" sz="1200" dirty="0" err="1" smtClean="0"/>
              <a:t>Serano</a:t>
            </a:r>
            <a:endParaRPr lang="en-US" sz="1200" dirty="0" smtClean="0"/>
          </a:p>
          <a:p>
            <a:r>
              <a:rPr lang="en-US" sz="1200" dirty="0" smtClean="0"/>
              <a:t>Marcus Terry </a:t>
            </a:r>
          </a:p>
          <a:p>
            <a:r>
              <a:rPr lang="en-US" sz="1200" dirty="0" smtClean="0"/>
              <a:t>Shelby Zimmer</a:t>
            </a:r>
            <a:endParaRPr lang="en-US" sz="1200"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98750" y="6046629"/>
            <a:ext cx="487363" cy="487363"/>
          </a:xfrm>
          <a:prstGeom prst="rect">
            <a:avLst/>
          </a:prstGeom>
        </p:spPr>
      </p:pic>
    </p:spTree>
    <p:extLst>
      <p:ext uri="{BB962C8B-B14F-4D97-AF65-F5344CB8AC3E}">
        <p14:creationId xmlns:p14="http://schemas.microsoft.com/office/powerpoint/2010/main" val="266763829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1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anose="03050502040202030202" pitchFamily="66" charset="0"/>
              </a:rPr>
              <a:t>Wow…you’re turning into a completely different person!</a:t>
            </a:r>
            <a:endParaRPr lang="en-US" dirty="0">
              <a:solidFill>
                <a:srgbClr val="7030A0"/>
              </a:solidFill>
              <a:latin typeface="Kristen ITC" panose="03050502040202030202" pitchFamily="66" charset="0"/>
            </a:endParaRPr>
          </a:p>
        </p:txBody>
      </p:sp>
      <p:sp>
        <p:nvSpPr>
          <p:cNvPr id="3" name="Text Placeholder 2"/>
          <p:cNvSpPr>
            <a:spLocks noGrp="1"/>
          </p:cNvSpPr>
          <p:nvPr>
            <p:ph type="body" idx="1"/>
          </p:nvPr>
        </p:nvSpPr>
        <p:spPr/>
        <p:txBody>
          <a:bodyPr/>
          <a:lstStyle/>
          <a:p>
            <a:r>
              <a:rPr lang="en-US" dirty="0" smtClean="0">
                <a:solidFill>
                  <a:schemeClr val="accent2"/>
                </a:solidFill>
                <a:latin typeface="Kristen ITC" panose="03050502040202030202" pitchFamily="66" charset="0"/>
              </a:rPr>
              <a:t>Changes in Physical Appearance</a:t>
            </a:r>
            <a:endParaRPr lang="en-US" dirty="0">
              <a:solidFill>
                <a:schemeClr val="accent2"/>
              </a:solidFill>
              <a:latin typeface="Kristen ITC" panose="03050502040202030202" pitchFamily="66" charset="0"/>
            </a:endParaRPr>
          </a:p>
        </p:txBody>
      </p:sp>
      <p:sp>
        <p:nvSpPr>
          <p:cNvPr id="4" name="Content Placeholder 3"/>
          <p:cNvSpPr>
            <a:spLocks noGrp="1"/>
          </p:cNvSpPr>
          <p:nvPr>
            <p:ph sz="half" idx="2"/>
          </p:nvPr>
        </p:nvSpPr>
        <p:spPr/>
        <p:txBody>
          <a:bodyPr>
            <a:normAutofit/>
          </a:bodyPr>
          <a:lstStyle/>
          <a:p>
            <a:r>
              <a:rPr lang="en-US" dirty="0" smtClean="0"/>
              <a:t>Skin: wrinkles, loss of firmness/elasticity, dryness, spotty localized pigmentation</a:t>
            </a:r>
          </a:p>
          <a:p>
            <a:r>
              <a:rPr lang="en-US" dirty="0" smtClean="0"/>
              <a:t>Hair: thins/grays on head, appears in unwanted areas-ears, eyebrow clumps, facial hair on women.</a:t>
            </a:r>
          </a:p>
          <a:p>
            <a:r>
              <a:rPr lang="en-US" dirty="0" smtClean="0"/>
              <a:t>Build: loss of height, gains in weight starting in 40's, half inch height loss per decade-loss of bone material in vertebrae</a:t>
            </a:r>
          </a:p>
          <a:p>
            <a:endParaRPr lang="en-US" dirty="0"/>
          </a:p>
        </p:txBody>
      </p:sp>
      <p:sp>
        <p:nvSpPr>
          <p:cNvPr id="5" name="Text Placeholder 4"/>
          <p:cNvSpPr>
            <a:spLocks noGrp="1"/>
          </p:cNvSpPr>
          <p:nvPr>
            <p:ph type="body" sz="quarter" idx="3"/>
          </p:nvPr>
        </p:nvSpPr>
        <p:spPr/>
        <p:txBody>
          <a:bodyPr/>
          <a:lstStyle/>
          <a:p>
            <a:r>
              <a:rPr lang="en-US" dirty="0" smtClean="0">
                <a:solidFill>
                  <a:schemeClr val="accent2"/>
                </a:solidFill>
              </a:rPr>
              <a:t>Changes in Mobility</a:t>
            </a:r>
            <a:endParaRPr lang="en-US" dirty="0">
              <a:solidFill>
                <a:schemeClr val="accent2"/>
              </a:solidFill>
            </a:endParaRPr>
          </a:p>
        </p:txBody>
      </p:sp>
      <p:sp>
        <p:nvSpPr>
          <p:cNvPr id="6" name="Content Placeholder 5"/>
          <p:cNvSpPr>
            <a:spLocks noGrp="1"/>
          </p:cNvSpPr>
          <p:nvPr>
            <p:ph sz="quarter" idx="4"/>
          </p:nvPr>
        </p:nvSpPr>
        <p:spPr/>
        <p:txBody>
          <a:bodyPr>
            <a:normAutofit/>
          </a:bodyPr>
          <a:lstStyle/>
          <a:p>
            <a:r>
              <a:rPr lang="en-US" dirty="0"/>
              <a:t>By 40s losses in muscle, bones, joints = mobility loss, by 45 = strength loss</a:t>
            </a:r>
            <a:r>
              <a:rPr lang="en-US" dirty="0" smtClean="0"/>
              <a:t>.</a:t>
            </a:r>
            <a:endParaRPr lang="en-US" dirty="0"/>
          </a:p>
          <a:p>
            <a:r>
              <a:rPr lang="en-US" dirty="0"/>
              <a:t>Max bone density reached early adulthood, loss of bone material occurs following max </a:t>
            </a:r>
            <a:r>
              <a:rPr lang="en-US" dirty="0" smtClean="0"/>
              <a:t>period</a:t>
            </a:r>
          </a:p>
          <a:p>
            <a:r>
              <a:rPr lang="en-US" dirty="0"/>
              <a:t>Joints/cartilage- obvious changes start in </a:t>
            </a:r>
            <a:r>
              <a:rPr lang="en-US" dirty="0" smtClean="0"/>
              <a:t>40s</a:t>
            </a:r>
          </a:p>
          <a:p>
            <a:pPr marL="0" indent="0">
              <a:buNone/>
            </a:pPr>
            <a:endParaRPr lang="en-US" dirty="0"/>
          </a:p>
        </p:txBody>
      </p:sp>
      <p:pic>
        <p:nvPicPr>
          <p:cNvPr id="5126" name="Picture 6" descr="http://1.bp.blogspot.com/_mftKB1Mwc2Q/TGy7LmHcIiI/AAAAAAAABis/45s9kR_Y8v8/s400/surpri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4960">
            <a:off x="8756061" y="388833"/>
            <a:ext cx="3230636" cy="2422977"/>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8405" y="6041362"/>
            <a:ext cx="487363" cy="487363"/>
          </a:xfrm>
          <a:prstGeom prst="rect">
            <a:avLst/>
          </a:prstGeom>
        </p:spPr>
      </p:pic>
    </p:spTree>
    <p:extLst>
      <p:ext uri="{BB962C8B-B14F-4D97-AF65-F5344CB8AC3E}">
        <p14:creationId xmlns:p14="http://schemas.microsoft.com/office/powerpoint/2010/main" val="3173583359"/>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02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latin typeface="Kristen ITC" panose="03050502040202030202" pitchFamily="66" charset="0"/>
              </a:rPr>
              <a:t>Changes in the Reproductive System </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dirty="0"/>
              <a:t>Middle adulthood: women's ability to conceive/bear </a:t>
            </a:r>
            <a:r>
              <a:rPr lang="en-US" dirty="0" smtClean="0"/>
              <a:t>children</a:t>
            </a:r>
          </a:p>
          <a:p>
            <a:pPr marL="0" indent="0">
              <a:buNone/>
            </a:pPr>
            <a:r>
              <a:rPr lang="en-US" dirty="0" smtClean="0"/>
              <a:t> </a:t>
            </a:r>
            <a:r>
              <a:rPr lang="en-US" dirty="0"/>
              <a:t>declines until </a:t>
            </a:r>
            <a:r>
              <a:rPr lang="en-US" dirty="0" smtClean="0"/>
              <a:t>cessation</a:t>
            </a:r>
          </a:p>
          <a:p>
            <a:r>
              <a:rPr lang="en-US" i="1" dirty="0"/>
              <a:t>Menopause</a:t>
            </a:r>
            <a:r>
              <a:rPr lang="en-US" dirty="0"/>
              <a:t>: permanent end to menstruation, medically defined as 12 </a:t>
            </a:r>
            <a:r>
              <a:rPr lang="en-US" dirty="0" smtClean="0"/>
              <a:t>consecutive months</a:t>
            </a:r>
            <a:r>
              <a:rPr lang="en-US" dirty="0"/>
              <a:t>. Median age = 50, 51. 90% of U.S women experience between 45 and 55</a:t>
            </a:r>
            <a:r>
              <a:rPr lang="en-US" dirty="0" smtClean="0"/>
              <a:t>.</a:t>
            </a:r>
          </a:p>
          <a:p>
            <a:r>
              <a:rPr lang="en-US" dirty="0"/>
              <a:t>This change is not obvious</a:t>
            </a:r>
            <a:r>
              <a:rPr lang="en-US" dirty="0" smtClean="0"/>
              <a:t>.</a:t>
            </a:r>
          </a:p>
          <a:p>
            <a:r>
              <a:rPr lang="en-US" dirty="0" smtClean="0"/>
              <a:t>Lowered </a:t>
            </a:r>
            <a:r>
              <a:rPr lang="en-US" dirty="0"/>
              <a:t>sperm counts starting in 40s and 50s, testes shrink due reduction in volume of seminal fluid after age 60</a:t>
            </a:r>
            <a:r>
              <a:rPr lang="en-US" dirty="0" smtClean="0"/>
              <a:t>.</a:t>
            </a:r>
          </a:p>
          <a:p>
            <a:r>
              <a:rPr lang="en-US" dirty="0"/>
              <a:t>At this stage both men and women begin to experience decreased sexual </a:t>
            </a:r>
            <a:r>
              <a:rPr lang="en-US" dirty="0" smtClean="0"/>
              <a:t>functioning; yet, many couples </a:t>
            </a:r>
            <a:r>
              <a:rPr lang="en-US" dirty="0"/>
              <a:t>manage to maintain healthy sex </a:t>
            </a:r>
            <a:r>
              <a:rPr lang="en-US" dirty="0" smtClean="0"/>
              <a:t>lives.</a:t>
            </a:r>
          </a:p>
          <a:p>
            <a:endParaRPr lang="en-US" dirty="0"/>
          </a:p>
        </p:txBody>
      </p:sp>
      <p:pic>
        <p:nvPicPr>
          <p:cNvPr id="6146" name="Picture 2" descr="http://content.answcdn.com/main/content/img/BritannicaConcise/images/722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794" y="1076431"/>
            <a:ext cx="4518300" cy="187186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7731" y="6156325"/>
            <a:ext cx="487363" cy="487363"/>
          </a:xfrm>
          <a:prstGeom prst="rect">
            <a:avLst/>
          </a:prstGeom>
        </p:spPr>
      </p:pic>
    </p:spTree>
    <p:extLst>
      <p:ext uri="{BB962C8B-B14F-4D97-AF65-F5344CB8AC3E}">
        <p14:creationId xmlns:p14="http://schemas.microsoft.com/office/powerpoint/2010/main" val="67741145"/>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44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anose="03050502040202030202" pitchFamily="66" charset="0"/>
              </a:rPr>
              <a:t>Feeling a Little Tense?</a:t>
            </a:r>
            <a:br>
              <a:rPr lang="en-US" dirty="0" smtClean="0">
                <a:solidFill>
                  <a:srgbClr val="7030A0"/>
                </a:solidFill>
                <a:latin typeface="Kristen ITC" panose="03050502040202030202" pitchFamily="66" charset="0"/>
              </a:rPr>
            </a:br>
            <a:r>
              <a:rPr lang="en-US" sz="2400" dirty="0" smtClean="0">
                <a:solidFill>
                  <a:schemeClr val="accent2"/>
                </a:solidFill>
                <a:latin typeface="Kristen ITC" panose="03050502040202030202" pitchFamily="66" charset="0"/>
              </a:rPr>
              <a:t>Maybe it’s Chronic Stress!</a:t>
            </a:r>
            <a:endParaRPr lang="en-US" sz="2400" dirty="0">
              <a:solidFill>
                <a:schemeClr val="accent2"/>
              </a:solidFill>
              <a:latin typeface="Kristen ITC" panose="03050502040202030202" pitchFamily="66" charset="0"/>
            </a:endParaRPr>
          </a:p>
        </p:txBody>
      </p:sp>
      <p:sp>
        <p:nvSpPr>
          <p:cNvPr id="3" name="Content Placeholder 2"/>
          <p:cNvSpPr>
            <a:spLocks noGrp="1"/>
          </p:cNvSpPr>
          <p:nvPr>
            <p:ph idx="1"/>
          </p:nvPr>
        </p:nvSpPr>
        <p:spPr>
          <a:xfrm>
            <a:off x="677334" y="2160589"/>
            <a:ext cx="8885410" cy="4248757"/>
          </a:xfrm>
        </p:spPr>
        <p:txBody>
          <a:bodyPr>
            <a:normAutofit fontScale="92500" lnSpcReduction="20000"/>
          </a:bodyPr>
          <a:lstStyle/>
          <a:p>
            <a:r>
              <a:rPr lang="en-US" dirty="0" smtClean="0"/>
              <a:t>Cortisol </a:t>
            </a:r>
            <a:r>
              <a:rPr lang="en-US" dirty="0"/>
              <a:t>is known as the ‘stress hormone’ that gets released in stressful situations to give you a surge of energy to react when you need to (such as moving fast if you’re about to be hit by a car). However, it becomes unhealthy (and may contribute to aging, according to the new study) when long-term stress signals the body to keep releasing cortisol and wears down your body</a:t>
            </a:r>
            <a:r>
              <a:rPr lang="en-US" dirty="0" smtClean="0"/>
              <a:t>.</a:t>
            </a:r>
          </a:p>
          <a:p>
            <a:pPr marL="0" indent="0">
              <a:buNone/>
            </a:pPr>
            <a:endParaRPr lang="en-US" dirty="0"/>
          </a:p>
          <a:p>
            <a:pPr marL="0" indent="0">
              <a:buNone/>
            </a:pPr>
            <a:r>
              <a:rPr lang="en-US" dirty="0" smtClean="0">
                <a:solidFill>
                  <a:schemeClr val="accent2"/>
                </a:solidFill>
                <a:latin typeface="Kristen ITC" panose="03050502040202030202" pitchFamily="66" charset="0"/>
              </a:rPr>
              <a:t>BUT </a:t>
            </a:r>
            <a:r>
              <a:rPr lang="en-US" dirty="0">
                <a:solidFill>
                  <a:schemeClr val="accent2"/>
                </a:solidFill>
                <a:latin typeface="Kristen ITC" panose="03050502040202030202" pitchFamily="66" charset="0"/>
              </a:rPr>
              <a:t>WAIT THERE IS </a:t>
            </a:r>
            <a:r>
              <a:rPr lang="en-US" dirty="0" smtClean="0">
                <a:solidFill>
                  <a:schemeClr val="accent2"/>
                </a:solidFill>
                <a:latin typeface="Kristen ITC" panose="03050502040202030202" pitchFamily="66" charset="0"/>
              </a:rPr>
              <a:t>HOPE!!!!</a:t>
            </a:r>
          </a:p>
          <a:p>
            <a:pPr marL="0" indent="0">
              <a:buNone/>
            </a:pPr>
            <a:endParaRPr lang="en-US" dirty="0" smtClean="0">
              <a:solidFill>
                <a:schemeClr val="accent2"/>
              </a:solidFill>
              <a:latin typeface="Kristen ITC" panose="03050502040202030202" pitchFamily="66" charset="0"/>
            </a:endParaRPr>
          </a:p>
          <a:p>
            <a:pPr marL="0" indent="0">
              <a:buNone/>
            </a:pPr>
            <a:endParaRPr lang="en-US" dirty="0" smtClean="0">
              <a:solidFill>
                <a:schemeClr val="accent2"/>
              </a:solidFill>
              <a:latin typeface="Kristen ITC" panose="03050502040202030202" pitchFamily="66" charset="0"/>
            </a:endParaRPr>
          </a:p>
          <a:p>
            <a:r>
              <a:rPr lang="en-US" dirty="0" smtClean="0"/>
              <a:t>The </a:t>
            </a:r>
            <a:r>
              <a:rPr lang="en-US" dirty="0"/>
              <a:t>good news is that there are a number of simple lifestyle tricks that can help you slash your cortisol levels. For example, earlier research found that subjects who practiced Buddhist meditation significantly decreased both cortisol and blood pressure in a 6-week Thai study. Similarly, participants who meditated daily for 4 months decreased the hormone by an average of 20% in a study at Maharishi University, while levels in the </a:t>
            </a:r>
            <a:r>
              <a:rPr lang="en-US" dirty="0" smtClean="0"/>
              <a:t>non-meditating </a:t>
            </a:r>
            <a:r>
              <a:rPr lang="en-US" dirty="0"/>
              <a:t>control group actually went up </a:t>
            </a:r>
            <a:r>
              <a:rPr lang="en-US" dirty="0" smtClean="0"/>
              <a:t>slightly.</a:t>
            </a:r>
            <a:endParaRPr lang="en-US" dirty="0"/>
          </a:p>
          <a:p>
            <a:pPr marL="0" indent="0">
              <a:buNone/>
            </a:pPr>
            <a:r>
              <a:rPr lang="en-US" dirty="0"/>
              <a:t> </a:t>
            </a:r>
          </a:p>
          <a:p>
            <a:endParaRPr lang="en-US" dirty="0"/>
          </a:p>
        </p:txBody>
      </p:sp>
      <p:pic>
        <p:nvPicPr>
          <p:cNvPr id="5124" name="Picture 4" descr="http://timesofindia.indiatimes.com/photo/16889565.c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7446">
            <a:off x="9578648" y="169861"/>
            <a:ext cx="2381250" cy="2200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foodmatters.tv/images/assets/medit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32125">
            <a:off x="9366876" y="3159391"/>
            <a:ext cx="2723896" cy="2041413"/>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16056" y="6165664"/>
            <a:ext cx="487363" cy="487363"/>
          </a:xfrm>
          <a:prstGeom prst="rect">
            <a:avLst/>
          </a:prstGeom>
        </p:spPr>
      </p:pic>
    </p:spTree>
    <p:extLst>
      <p:ext uri="{BB962C8B-B14F-4D97-AF65-F5344CB8AC3E}">
        <p14:creationId xmlns:p14="http://schemas.microsoft.com/office/powerpoint/2010/main" val="3065401226"/>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240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anose="03050502040202030202" pitchFamily="66" charset="0"/>
              </a:rPr>
              <a:t>Health is Highly Variable Amongst Middle-Aged Adults</a:t>
            </a:r>
            <a:endParaRPr lang="en-US" dirty="0">
              <a:solidFill>
                <a:srgbClr val="7030A0"/>
              </a:solidFill>
              <a:latin typeface="Kristen ITC" panose="03050502040202030202" pitchFamily="66" charset="0"/>
            </a:endParaRPr>
          </a:p>
        </p:txBody>
      </p:sp>
      <p:sp>
        <p:nvSpPr>
          <p:cNvPr id="3" name="Content Placeholder 2"/>
          <p:cNvSpPr>
            <a:spLocks noGrp="1"/>
          </p:cNvSpPr>
          <p:nvPr>
            <p:ph idx="1"/>
          </p:nvPr>
        </p:nvSpPr>
        <p:spPr/>
        <p:txBody>
          <a:bodyPr>
            <a:normAutofit/>
          </a:bodyPr>
          <a:lstStyle/>
          <a:p>
            <a:r>
              <a:rPr lang="en-US" sz="3200" dirty="0" smtClean="0"/>
              <a:t>The highest death rates are amongst African-American males.</a:t>
            </a:r>
          </a:p>
          <a:p>
            <a:r>
              <a:rPr lang="en-US" sz="3200" dirty="0" smtClean="0"/>
              <a:t>Fatal accidents and cold and allergies tend to decline.</a:t>
            </a:r>
            <a:endParaRPr lang="en-US" sz="3200" dirty="0"/>
          </a:p>
        </p:txBody>
      </p:sp>
      <p:pic>
        <p:nvPicPr>
          <p:cNvPr id="1026" name="Picture 2" descr="http://i.livescience.com/images/i/000/030/403/i02/man-situps-exercise-120626.jpg?1346106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871" y="4091056"/>
            <a:ext cx="4154027" cy="2766944"/>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83645" y="6232525"/>
            <a:ext cx="487363" cy="487363"/>
          </a:xfrm>
          <a:prstGeom prst="rect">
            <a:avLst/>
          </a:prstGeom>
        </p:spPr>
      </p:pic>
    </p:spTree>
    <p:extLst>
      <p:ext uri="{BB962C8B-B14F-4D97-AF65-F5344CB8AC3E}">
        <p14:creationId xmlns:p14="http://schemas.microsoft.com/office/powerpoint/2010/main" val="3111117865"/>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12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anose="03050502040202030202" pitchFamily="66" charset="0"/>
              </a:rPr>
              <a:t>Feeling a little “under the weather”?</a:t>
            </a:r>
            <a:r>
              <a:rPr lang="en-US" dirty="0" smtClean="0"/>
              <a:t/>
            </a:r>
            <a:br>
              <a:rPr lang="en-US" dirty="0" smtClean="0"/>
            </a:br>
            <a:r>
              <a:rPr lang="en-US" sz="2400" dirty="0" smtClean="0">
                <a:latin typeface="Kristen ITC" panose="03050502040202030202" pitchFamily="66" charset="0"/>
              </a:rPr>
              <a:t>Chronic conditions and illness </a:t>
            </a:r>
            <a:endParaRPr lang="en-US" sz="2400" dirty="0">
              <a:latin typeface="Kristen ITC" panose="03050502040202030202" pitchFamily="66" charset="0"/>
            </a:endParaRPr>
          </a:p>
        </p:txBody>
      </p:sp>
      <p:sp>
        <p:nvSpPr>
          <p:cNvPr id="3" name="Content Placeholder 2"/>
          <p:cNvSpPr>
            <a:spLocks noGrp="1"/>
          </p:cNvSpPr>
          <p:nvPr>
            <p:ph idx="1"/>
          </p:nvPr>
        </p:nvSpPr>
        <p:spPr/>
        <p:txBody>
          <a:bodyPr/>
          <a:lstStyle/>
          <a:p>
            <a:pPr>
              <a:spcBef>
                <a:spcPts val="580"/>
              </a:spcBef>
              <a:buFont typeface="Wingdings" panose="05000000000000000000" pitchFamily="2" charset="2"/>
              <a:buChar char="Ø"/>
              <a:defRPr/>
            </a:pPr>
            <a:r>
              <a:rPr lang="en-US" dirty="0"/>
              <a:t>Persistent Symptoms</a:t>
            </a:r>
          </a:p>
          <a:p>
            <a:pPr>
              <a:spcBef>
                <a:spcPts val="580"/>
              </a:spcBef>
              <a:buFont typeface="Wingdings" panose="05000000000000000000" pitchFamily="2" charset="2"/>
              <a:buChar char="Ø"/>
              <a:defRPr/>
            </a:pPr>
            <a:r>
              <a:rPr lang="en-US" dirty="0"/>
              <a:t>Functional disabilities began to arise</a:t>
            </a:r>
          </a:p>
          <a:p>
            <a:r>
              <a:rPr lang="en-US" b="1" dirty="0"/>
              <a:t>Chronic conditions increase with each passing decade from middle adulthood </a:t>
            </a:r>
            <a:r>
              <a:rPr lang="en-US" b="1" dirty="0" smtClean="0"/>
              <a:t>on. Chronic conditions often lead to the following problems:</a:t>
            </a:r>
            <a:endParaRPr lang="en-US" b="1" dirty="0"/>
          </a:p>
          <a:p>
            <a:pPr>
              <a:buFont typeface="Wingdings" panose="05000000000000000000" pitchFamily="2" charset="2"/>
              <a:buChar char="Ø"/>
            </a:pPr>
            <a:r>
              <a:rPr lang="en-US" sz="1600" dirty="0">
                <a:solidFill>
                  <a:schemeClr val="accent2"/>
                </a:solidFill>
              </a:rPr>
              <a:t>Slow process that likely leads to disability before </a:t>
            </a:r>
            <a:r>
              <a:rPr lang="en-US" sz="1600" dirty="0" smtClean="0">
                <a:solidFill>
                  <a:schemeClr val="accent2"/>
                </a:solidFill>
              </a:rPr>
              <a:t>death</a:t>
            </a:r>
            <a:endParaRPr lang="en-US" sz="1600" dirty="0">
              <a:solidFill>
                <a:schemeClr val="accent2"/>
              </a:solidFill>
            </a:endParaRPr>
          </a:p>
          <a:p>
            <a:pPr>
              <a:buFont typeface="Wingdings" panose="05000000000000000000" pitchFamily="2" charset="2"/>
              <a:buChar char="Ø"/>
            </a:pPr>
            <a:r>
              <a:rPr lang="en-US" sz="1600" dirty="0">
                <a:solidFill>
                  <a:schemeClr val="accent2"/>
                </a:solidFill>
              </a:rPr>
              <a:t>Is major cause of death in middle and high income </a:t>
            </a:r>
            <a:r>
              <a:rPr lang="en-US" sz="1600" dirty="0" smtClean="0">
                <a:solidFill>
                  <a:schemeClr val="accent2"/>
                </a:solidFill>
              </a:rPr>
              <a:t>countries</a:t>
            </a:r>
            <a:endParaRPr lang="en-US" sz="1600" dirty="0">
              <a:solidFill>
                <a:schemeClr val="accent2"/>
              </a:solidFill>
            </a:endParaRPr>
          </a:p>
          <a:p>
            <a:pPr>
              <a:buFont typeface="Wingdings" panose="05000000000000000000" pitchFamily="2" charset="2"/>
              <a:buChar char="Ø"/>
            </a:pPr>
            <a:r>
              <a:rPr lang="en-US" sz="1600" dirty="0">
                <a:solidFill>
                  <a:schemeClr val="accent2"/>
                </a:solidFill>
              </a:rPr>
              <a:t> Stress will cause illness to rapidly increase</a:t>
            </a:r>
          </a:p>
          <a:p>
            <a:pPr marL="0" indent="0">
              <a:buNone/>
            </a:pPr>
            <a:endParaRPr lang="en-US" sz="1600" dirty="0">
              <a:solidFill>
                <a:schemeClr val="accent2"/>
              </a:solidFill>
            </a:endParaRPr>
          </a:p>
        </p:txBody>
      </p:sp>
      <p:pic>
        <p:nvPicPr>
          <p:cNvPr id="2050" name="Picture 2" descr="http://www.smartglobalhealth.org/page/-/images/Issues/Chronic%20Diseas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203" y="3657599"/>
            <a:ext cx="4693598" cy="2931759"/>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9971" y="6271551"/>
            <a:ext cx="487363" cy="487363"/>
          </a:xfrm>
          <a:prstGeom prst="rect">
            <a:avLst/>
          </a:prstGeom>
        </p:spPr>
      </p:pic>
    </p:spTree>
    <p:extLst>
      <p:ext uri="{BB962C8B-B14F-4D97-AF65-F5344CB8AC3E}">
        <p14:creationId xmlns:p14="http://schemas.microsoft.com/office/powerpoint/2010/main" val="2471837425"/>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80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491953" y="717846"/>
          <a:ext cx="6660735" cy="5478804"/>
        </p:xfrm>
        <a:graphic>
          <a:graphicData uri="http://schemas.openxmlformats.org/presentationml/2006/ole">
            <mc:AlternateContent xmlns:mc="http://schemas.openxmlformats.org/markup-compatibility/2006">
              <mc:Choice xmlns:v="urn:schemas-microsoft-com:vml" Requires="v">
                <p:oleObj spid="_x0000_s1029" r:id="rId5" imgW="6194073" imgH="4163929" progId="Excel.Chart.8">
                  <p:embed/>
                </p:oleObj>
              </mc:Choice>
              <mc:Fallback>
                <p:oleObj r:id="rId5" imgW="6194073" imgH="416392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953" y="717846"/>
                        <a:ext cx="6660735" cy="5478804"/>
                      </a:xfrm>
                      <a:prstGeom prst="rect">
                        <a:avLst/>
                      </a:prstGeom>
                      <a:noFill/>
                    </p:spPr>
                  </p:pic>
                </p:oleObj>
              </mc:Fallback>
            </mc:AlternateContent>
          </a:graphicData>
        </a:graphic>
      </p:graphicFrame>
      <p:pic>
        <p:nvPicPr>
          <p:cNvPr id="2"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83645" y="6196650"/>
            <a:ext cx="487363" cy="487363"/>
          </a:xfrm>
          <a:prstGeom prst="rect">
            <a:avLst/>
          </a:prstGeom>
        </p:spPr>
      </p:pic>
    </p:spTree>
    <p:extLst>
      <p:ext uri="{BB962C8B-B14F-4D97-AF65-F5344CB8AC3E}">
        <p14:creationId xmlns:p14="http://schemas.microsoft.com/office/powerpoint/2010/main" val="415906295"/>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43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Kristen ITC" panose="03050502040202030202" pitchFamily="66" charset="0"/>
              </a:rPr>
              <a:t>Dehydroepiandrosterone (DHEA)</a:t>
            </a:r>
            <a:br>
              <a:rPr lang="en-US" dirty="0">
                <a:solidFill>
                  <a:srgbClr val="7030A0"/>
                </a:solidFill>
                <a:latin typeface="Kristen ITC" panose="03050502040202030202" pitchFamily="66" charset="0"/>
              </a:rPr>
            </a:br>
            <a:endParaRPr lang="en-US" dirty="0">
              <a:solidFill>
                <a:srgbClr val="7030A0"/>
              </a:solidFill>
              <a:latin typeface="Kristen ITC" panose="03050502040202030202" pitchFamily="66" charset="0"/>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dirty="0"/>
              <a:t>Secretory products of Adrenal Glands</a:t>
            </a:r>
          </a:p>
          <a:p>
            <a:pPr>
              <a:buFont typeface="Wingdings" panose="05000000000000000000" pitchFamily="2" charset="2"/>
              <a:buChar char="Ø"/>
            </a:pPr>
            <a:endParaRPr lang="en-US" dirty="0"/>
          </a:p>
          <a:p>
            <a:pPr>
              <a:buFont typeface="Wingdings" panose="05000000000000000000" pitchFamily="2" charset="2"/>
              <a:buChar char="Ø"/>
            </a:pPr>
            <a:r>
              <a:rPr lang="en-US" dirty="0"/>
              <a:t>Convertible into androgens and estrogen</a:t>
            </a:r>
          </a:p>
          <a:p>
            <a:pPr>
              <a:buFont typeface="Wingdings" panose="05000000000000000000" pitchFamily="2" charset="2"/>
              <a:buChar char="Ø"/>
            </a:pPr>
            <a:r>
              <a:rPr lang="en-US" dirty="0"/>
              <a:t>Based on the abundance during the frequent diseases of aging</a:t>
            </a:r>
          </a:p>
          <a:p>
            <a:pPr>
              <a:buFont typeface="Wingdings" panose="05000000000000000000" pitchFamily="2" charset="2"/>
              <a:buChar char="Ø"/>
            </a:pPr>
            <a:endParaRPr lang="en-US" dirty="0"/>
          </a:p>
          <a:p>
            <a:pPr>
              <a:buFont typeface="Wingdings" panose="05000000000000000000" pitchFamily="2" charset="2"/>
              <a:buChar char="Ø"/>
            </a:pPr>
            <a:r>
              <a:rPr lang="en-US" dirty="0"/>
              <a:t>Used in the U.S. and other countries as nutritional supplement for anti aging &amp; metabolic support</a:t>
            </a:r>
          </a:p>
          <a:p>
            <a:endParaRPr lang="en-US" dirty="0"/>
          </a:p>
        </p:txBody>
      </p:sp>
      <p:pic>
        <p:nvPicPr>
          <p:cNvPr id="3076" name="Picture 4" descr="http://www.benbest.com/nutrceut/DHEA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9133">
            <a:off x="5423884" y="1926009"/>
            <a:ext cx="5620456" cy="3107464"/>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90325" y="6217285"/>
            <a:ext cx="487363" cy="487363"/>
          </a:xfrm>
          <a:prstGeom prst="rect">
            <a:avLst/>
          </a:prstGeom>
        </p:spPr>
      </p:pic>
    </p:spTree>
    <p:extLst>
      <p:ext uri="{BB962C8B-B14F-4D97-AF65-F5344CB8AC3E}">
        <p14:creationId xmlns:p14="http://schemas.microsoft.com/office/powerpoint/2010/main" val="148253126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80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it All Together</a:t>
            </a:r>
            <a:endParaRPr lang="en-US" dirty="0"/>
          </a:p>
        </p:txBody>
      </p:sp>
      <p:sp>
        <p:nvSpPr>
          <p:cNvPr id="3" name="Content Placeholder 2"/>
          <p:cNvSpPr>
            <a:spLocks noGrp="1"/>
          </p:cNvSpPr>
          <p:nvPr>
            <p:ph sz="half"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sz="4000" b="1" dirty="0">
                <a:solidFill>
                  <a:srgbClr val="7030A0"/>
                </a:solidFill>
                <a:latin typeface="Times New Roman" panose="02020603050405020304" pitchFamily="18" charset="0"/>
                <a:cs typeface="Times New Roman" panose="02020603050405020304" pitchFamily="18" charset="0"/>
              </a:rPr>
              <a:t>-</a:t>
            </a:r>
            <a:r>
              <a:rPr lang="en-US" sz="3200" b="1" dirty="0" smtClean="0">
                <a:solidFill>
                  <a:srgbClr val="7030A0"/>
                </a:solidFill>
                <a:latin typeface="Kristen ITC" panose="03050502040202030202" pitchFamily="66" charset="0"/>
                <a:cs typeface="Times New Roman" panose="02020603050405020304" pitchFamily="18" charset="0"/>
              </a:rPr>
              <a:t>Mental </a:t>
            </a:r>
            <a:r>
              <a:rPr lang="en-US" sz="3200" b="1" dirty="0">
                <a:solidFill>
                  <a:srgbClr val="7030A0"/>
                </a:solidFill>
                <a:latin typeface="Kristen ITC" panose="03050502040202030202" pitchFamily="66" charset="0"/>
                <a:cs typeface="Times New Roman" panose="02020603050405020304" pitchFamily="18" charset="0"/>
              </a:rPr>
              <a:t>Health</a:t>
            </a:r>
          </a:p>
          <a:p>
            <a:pPr marL="0" indent="0">
              <a:buNone/>
            </a:pPr>
            <a:r>
              <a:rPr lang="en-US" sz="3200" b="1" dirty="0">
                <a:solidFill>
                  <a:srgbClr val="7030A0"/>
                </a:solidFill>
                <a:latin typeface="Kristen ITC" panose="03050502040202030202" pitchFamily="66" charset="0"/>
                <a:cs typeface="Times New Roman" panose="02020603050405020304" pitchFamily="18" charset="0"/>
              </a:rPr>
              <a:t>-Suicide </a:t>
            </a:r>
          </a:p>
          <a:p>
            <a:pPr marL="0" indent="0">
              <a:buNone/>
            </a:pPr>
            <a:r>
              <a:rPr lang="en-US" sz="3200" b="1" dirty="0">
                <a:solidFill>
                  <a:srgbClr val="7030A0"/>
                </a:solidFill>
                <a:latin typeface="Kristen ITC" panose="03050502040202030202" pitchFamily="66" charset="0"/>
                <a:cs typeface="Times New Roman" panose="02020603050405020304" pitchFamily="18" charset="0"/>
              </a:rPr>
              <a:t>-Substance Abuse</a:t>
            </a:r>
            <a:endParaRPr lang="en-US" sz="3200" dirty="0">
              <a:solidFill>
                <a:srgbClr val="7030A0"/>
              </a:solidFill>
              <a:latin typeface="Kristen ITC" panose="03050502040202030202" pitchFamily="66" charset="0"/>
            </a:endParaRPr>
          </a:p>
        </p:txBody>
      </p:sp>
      <p:sp>
        <p:nvSpPr>
          <p:cNvPr id="4" name="Content Placeholder 3"/>
          <p:cNvSpPr>
            <a:spLocks noGrp="1"/>
          </p:cNvSpPr>
          <p:nvPr>
            <p:ph sz="half" idx="2"/>
          </p:nvPr>
        </p:nvSpPr>
        <p:spPr/>
        <p:txBody>
          <a:bodyPr/>
          <a:lstStyle/>
          <a:p>
            <a:r>
              <a:rPr lang="en-US" dirty="0">
                <a:hlinkClick r:id="rId4"/>
              </a:rPr>
              <a:t>http://www.huffingtonpost.com/2013/05/02/suicide-rate-rises-middle-aged_n_3203936.html</a:t>
            </a:r>
            <a:endParaRPr lang="en-US" dirty="0"/>
          </a:p>
        </p:txBody>
      </p:sp>
      <p:pic>
        <p:nvPicPr>
          <p:cNvPr id="3074" name="Picture 2" descr="https://encrypted-tbn2.gstatic.com/images?q=tbn:ANd9GcSgg_qNrd99QOXrfAfNV_NaL8qF14BHUwIo3gXDTUTMZ-4t7cCtg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668" y="3673909"/>
            <a:ext cx="3800033" cy="2528751"/>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1" y="6142336"/>
            <a:ext cx="547688" cy="547688"/>
          </a:xfrm>
          <a:prstGeom prst="rect">
            <a:avLst/>
          </a:prstGeom>
        </p:spPr>
      </p:pic>
    </p:spTree>
    <p:extLst>
      <p:ext uri="{BB962C8B-B14F-4D97-AF65-F5344CB8AC3E}">
        <p14:creationId xmlns:p14="http://schemas.microsoft.com/office/powerpoint/2010/main" val="142329296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55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rebuchet MS" panose="020B0603020202020204" pitchFamily="34" charset="0"/>
                <a:cs typeface="Times New Roman" panose="02020603050405020304" pitchFamily="18" charset="0"/>
              </a:rPr>
              <a:t>Mental </a:t>
            </a:r>
            <a:r>
              <a:rPr lang="en-US" b="1" dirty="0" smtClean="0">
                <a:latin typeface="Trebuchet MS" panose="020B0603020202020204" pitchFamily="34" charset="0"/>
                <a:cs typeface="Times New Roman" panose="02020603050405020304" pitchFamily="18" charset="0"/>
              </a:rPr>
              <a:t>Health: Why Am I Feeling this Way?</a:t>
            </a:r>
            <a:r>
              <a:rPr lang="en-US" b="1" dirty="0">
                <a:latin typeface="Trebuchet MS" panose="020B0603020202020204" pitchFamily="34" charset="0"/>
                <a:cs typeface="Times New Roman" panose="02020603050405020304" pitchFamily="18" charset="0"/>
              </a:rPr>
              <a:t/>
            </a:r>
            <a:br>
              <a:rPr lang="en-US" b="1" dirty="0">
                <a:latin typeface="Trebuchet MS" panose="020B0603020202020204" pitchFamily="34" charset="0"/>
                <a:cs typeface="Times New Roman" panose="02020603050405020304" pitchFamily="18" charset="0"/>
              </a:rPr>
            </a:br>
            <a:r>
              <a:rPr lang="en-US" sz="2700" dirty="0" smtClean="0">
                <a:solidFill>
                  <a:srgbClr val="7030A0"/>
                </a:solidFill>
                <a:latin typeface="Kristen ITC" panose="03050502040202030202" pitchFamily="66" charset="0"/>
                <a:cs typeface="Times New Roman" panose="02020603050405020304" pitchFamily="18" charset="0"/>
              </a:rPr>
              <a:t>Depression is the most common mental health disorder amongst middle-age adults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pic>
        <p:nvPicPr>
          <p:cNvPr id="5" name="Picture 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77863" y="2467298"/>
            <a:ext cx="4183062" cy="326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samhsa.gov/samhsanewsletter/Volume_17_Number_3/images/YouthAdultDepressionChart_large.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221625" y="1785943"/>
            <a:ext cx="5276942" cy="3199146"/>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0510" y="5936674"/>
            <a:ext cx="616960" cy="616960"/>
          </a:xfrm>
          <a:prstGeom prst="rect">
            <a:avLst/>
          </a:prstGeom>
        </p:spPr>
      </p:pic>
    </p:spTree>
    <p:extLst>
      <p:ext uri="{BB962C8B-B14F-4D97-AF65-F5344CB8AC3E}">
        <p14:creationId xmlns:p14="http://schemas.microsoft.com/office/powerpoint/2010/main" val="1304084128"/>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65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anose="03050502040202030202" pitchFamily="66" charset="0"/>
              </a:rPr>
              <a:t>What is “Middle Adulthood”?</a:t>
            </a:r>
            <a:br>
              <a:rPr lang="en-US" dirty="0" smtClean="0">
                <a:solidFill>
                  <a:srgbClr val="7030A0"/>
                </a:solidFill>
                <a:latin typeface="Kristen ITC" panose="03050502040202030202" pitchFamily="66" charset="0"/>
              </a:rPr>
            </a:br>
            <a:r>
              <a:rPr lang="en-US" dirty="0">
                <a:solidFill>
                  <a:srgbClr val="7030A0"/>
                </a:solidFill>
                <a:latin typeface="Kristen ITC" panose="03050502040202030202" pitchFamily="66" charset="0"/>
              </a:rPr>
              <a:t>	</a:t>
            </a:r>
            <a:r>
              <a:rPr lang="en-US" dirty="0" smtClean="0">
                <a:solidFill>
                  <a:srgbClr val="7030A0"/>
                </a:solidFill>
                <a:latin typeface="Kristen ITC" panose="03050502040202030202" pitchFamily="66" charset="0"/>
              </a:rPr>
              <a:t>When does it begin?</a:t>
            </a:r>
            <a:endParaRPr lang="en-US" dirty="0">
              <a:solidFill>
                <a:srgbClr val="7030A0"/>
              </a:solidFill>
              <a:latin typeface="Kristen ITC" panose="03050502040202030202" pitchFamily="66" charset="0"/>
            </a:endParaRPr>
          </a:p>
        </p:txBody>
      </p:sp>
      <p:sp>
        <p:nvSpPr>
          <p:cNvPr id="3" name="Content Placeholder 2"/>
          <p:cNvSpPr>
            <a:spLocks noGrp="1"/>
          </p:cNvSpPr>
          <p:nvPr>
            <p:ph idx="1"/>
          </p:nvPr>
        </p:nvSpPr>
        <p:spPr>
          <a:xfrm>
            <a:off x="677334" y="2171584"/>
            <a:ext cx="8596668" cy="3880773"/>
          </a:xfrm>
        </p:spPr>
        <p:txBody>
          <a:bodyPr>
            <a:normAutofit fontScale="92500" lnSpcReduction="20000"/>
          </a:bodyPr>
          <a:lstStyle/>
          <a:p>
            <a:pPr marL="0" indent="0">
              <a:buNone/>
            </a:pPr>
            <a:r>
              <a:rPr lang="en-US" b="1" dirty="0">
                <a:latin typeface="+mj-lt"/>
                <a:cs typeface="Times New Roman" panose="02020603050405020304" pitchFamily="18" charset="0"/>
              </a:rPr>
              <a:t>What is Middle Adulthood</a:t>
            </a:r>
            <a:r>
              <a:rPr lang="en-US" b="1" dirty="0" smtClean="0">
                <a:latin typeface="+mj-lt"/>
                <a:cs typeface="Times New Roman" panose="02020603050405020304" pitchFamily="18" charset="0"/>
              </a:rPr>
              <a:t>?</a:t>
            </a:r>
            <a:endParaRPr lang="en-US" b="1" dirty="0">
              <a:latin typeface="+mj-lt"/>
              <a:cs typeface="Times New Roman" panose="02020603050405020304" pitchFamily="18" charset="0"/>
            </a:endParaRPr>
          </a:p>
          <a:p>
            <a:r>
              <a:rPr lang="en-US" dirty="0">
                <a:latin typeface="+mj-lt"/>
                <a:cs typeface="Times New Roman" panose="02020603050405020304" pitchFamily="18" charset="0"/>
              </a:rPr>
              <a:t>Central or midlife</a:t>
            </a:r>
          </a:p>
          <a:p>
            <a:r>
              <a:rPr lang="en-US" dirty="0">
                <a:latin typeface="+mj-lt"/>
                <a:cs typeface="Times New Roman" panose="02020603050405020304" pitchFamily="18" charset="0"/>
              </a:rPr>
              <a:t>Different views from researchers</a:t>
            </a:r>
          </a:p>
          <a:p>
            <a:r>
              <a:rPr lang="en-US" dirty="0">
                <a:latin typeface="+mj-lt"/>
                <a:cs typeface="Times New Roman" panose="02020603050405020304" pitchFamily="18" charset="0"/>
              </a:rPr>
              <a:t>Either chronological or developmental</a:t>
            </a:r>
          </a:p>
          <a:p>
            <a:pPr marL="0" indent="0">
              <a:buNone/>
            </a:pPr>
            <a:r>
              <a:rPr lang="en-US" b="1" dirty="0">
                <a:latin typeface="+mj-lt"/>
                <a:cs typeface="Times New Roman" panose="02020603050405020304" pitchFamily="18" charset="0"/>
              </a:rPr>
              <a:t>Is Middle Adulthood about gains and loses?</a:t>
            </a:r>
          </a:p>
          <a:p>
            <a:r>
              <a:rPr lang="en-US" dirty="0">
                <a:latin typeface="+mj-lt"/>
                <a:cs typeface="Times New Roman" panose="02020603050405020304" pitchFamily="18" charset="0"/>
              </a:rPr>
              <a:t>Achieving goals </a:t>
            </a:r>
          </a:p>
          <a:p>
            <a:r>
              <a:rPr lang="en-US" dirty="0">
                <a:latin typeface="+mj-lt"/>
                <a:cs typeface="Times New Roman" panose="02020603050405020304" pitchFamily="18" charset="0"/>
              </a:rPr>
              <a:t> Unmet goals </a:t>
            </a:r>
          </a:p>
          <a:p>
            <a:r>
              <a:rPr lang="en-US" dirty="0">
                <a:latin typeface="+mj-lt"/>
                <a:cs typeface="Times New Roman" panose="02020603050405020304" pitchFamily="18" charset="0"/>
              </a:rPr>
              <a:t>Psychological changes</a:t>
            </a:r>
          </a:p>
          <a:p>
            <a:r>
              <a:rPr lang="en-US" dirty="0">
                <a:latin typeface="+mj-lt"/>
                <a:cs typeface="Times New Roman" panose="02020603050405020304" pitchFamily="18" charset="0"/>
              </a:rPr>
              <a:t>Cognitive changes</a:t>
            </a:r>
          </a:p>
          <a:p>
            <a:r>
              <a:rPr lang="en-US" dirty="0">
                <a:latin typeface="+mj-lt"/>
                <a:cs typeface="Times New Roman" panose="02020603050405020304" pitchFamily="18" charset="0"/>
              </a:rPr>
              <a:t>Biological changes</a:t>
            </a:r>
          </a:p>
          <a:p>
            <a:r>
              <a:rPr lang="en-US" dirty="0">
                <a:latin typeface="+mj-lt"/>
                <a:cs typeface="Times New Roman" panose="02020603050405020304" pitchFamily="18" charset="0"/>
              </a:rPr>
              <a:t>Social changes</a:t>
            </a:r>
          </a:p>
          <a:p>
            <a:pPr marL="0" indent="0">
              <a:buNone/>
            </a:pPr>
            <a:endParaRPr lang="en-US" dirty="0"/>
          </a:p>
        </p:txBody>
      </p:sp>
      <p:sp>
        <p:nvSpPr>
          <p:cNvPr id="4" name="TextBox 3"/>
          <p:cNvSpPr txBox="1"/>
          <p:nvPr/>
        </p:nvSpPr>
        <p:spPr>
          <a:xfrm>
            <a:off x="5785502" y="1122165"/>
            <a:ext cx="4095251" cy="923330"/>
          </a:xfrm>
          <a:prstGeom prst="rect">
            <a:avLst/>
          </a:prstGeom>
          <a:noFill/>
        </p:spPr>
        <p:txBody>
          <a:bodyPr wrap="square" rtlCol="0">
            <a:spAutoFit/>
          </a:bodyPr>
          <a:lstStyle/>
          <a:p>
            <a:r>
              <a:rPr lang="en-US" dirty="0">
                <a:solidFill>
                  <a:schemeClr val="accent2"/>
                </a:solidFill>
                <a:latin typeface="Trebuchet MS" panose="020B0603020202020204" pitchFamily="34" charset="0"/>
                <a:cs typeface="Times New Roman" panose="02020603050405020304" pitchFamily="18" charset="0"/>
              </a:rPr>
              <a:t>Different views from researchers</a:t>
            </a:r>
          </a:p>
          <a:p>
            <a:r>
              <a:rPr lang="en-US" dirty="0">
                <a:solidFill>
                  <a:schemeClr val="accent2"/>
                </a:solidFill>
                <a:latin typeface="Trebuchet MS" panose="020B0603020202020204" pitchFamily="34" charset="0"/>
                <a:cs typeface="Times New Roman" panose="02020603050405020304" pitchFamily="18" charset="0"/>
              </a:rPr>
              <a:t>Ages 40-64 or 30-70</a:t>
            </a:r>
          </a:p>
          <a:p>
            <a:pPr marL="285750" indent="-285750">
              <a:buFont typeface="Wingdings" panose="05000000000000000000" pitchFamily="2" charset="2"/>
              <a:buChar char="Ø"/>
            </a:pPr>
            <a:endParaRPr lang="en-US" dirty="0"/>
          </a:p>
        </p:txBody>
      </p:sp>
      <p:pic>
        <p:nvPicPr>
          <p:cNvPr id="7" name="Picture 6" descr="E:\power point pic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669" y="2569490"/>
            <a:ext cx="2687292" cy="19513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power point pic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3127" y="3608225"/>
            <a:ext cx="2514600" cy="1805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power point pic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9006" y="4260104"/>
            <a:ext cx="2133324" cy="195138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94720" y="6052357"/>
            <a:ext cx="800163" cy="800163"/>
          </a:xfrm>
          <a:prstGeom prst="rect">
            <a:avLst/>
          </a:prstGeom>
        </p:spPr>
      </p:pic>
    </p:spTree>
    <p:extLst>
      <p:ext uri="{BB962C8B-B14F-4D97-AF65-F5344CB8AC3E}">
        <p14:creationId xmlns:p14="http://schemas.microsoft.com/office/powerpoint/2010/main" val="644029064"/>
      </p:ext>
    </p:extLst>
  </p:cSld>
  <p:clrMapOvr>
    <a:masterClrMapping/>
  </p:clrMapOvr>
  <mc:AlternateContent xmlns:mc="http://schemas.openxmlformats.org/markup-compatibility/2006" xmlns:p14="http://schemas.microsoft.com/office/powerpoint/2010/main">
    <mc:Choice Requires="p14">
      <p:transition spd="slow" p14:dur="2000" advClick="0" advTm="107000"/>
    </mc:Choice>
    <mc:Fallback xmlns="">
      <p:transition spd="slow" advClick="0" advTm="10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996647" cy="1313204"/>
          </a:xfrm>
        </p:spPr>
        <p:txBody>
          <a:bodyPr>
            <a:normAutofit/>
          </a:bodyPr>
          <a:lstStyle/>
          <a:p>
            <a:r>
              <a:rPr lang="en-US" dirty="0">
                <a:solidFill>
                  <a:srgbClr val="7030A0"/>
                </a:solidFill>
                <a:latin typeface="Kristen ITC" panose="03050502040202030202" pitchFamily="66" charset="0"/>
              </a:rPr>
              <a:t>So you </a:t>
            </a:r>
            <a:r>
              <a:rPr lang="en-US" i="1" dirty="0">
                <a:solidFill>
                  <a:srgbClr val="7030A0"/>
                </a:solidFill>
                <a:latin typeface="Kristen ITC" panose="03050502040202030202" pitchFamily="66" charset="0"/>
              </a:rPr>
              <a:t>want</a:t>
            </a:r>
            <a:r>
              <a:rPr lang="en-US" dirty="0">
                <a:solidFill>
                  <a:srgbClr val="7030A0"/>
                </a:solidFill>
                <a:latin typeface="Kristen ITC" panose="03050502040202030202" pitchFamily="66" charset="0"/>
              </a:rPr>
              <a:t> to know the 3 main theories on Middle Adulthood….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7892">
            <a:off x="8310971" y="441168"/>
            <a:ext cx="2978463" cy="29784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63156">
            <a:off x="481927" y="3056071"/>
            <a:ext cx="3372588" cy="3372588"/>
          </a:xfrm>
          <a:prstGeom prst="rect">
            <a:avLst/>
          </a:prstGeom>
        </p:spPr>
      </p:pic>
      <p:sp>
        <p:nvSpPr>
          <p:cNvPr id="7" name="Rectangle 6"/>
          <p:cNvSpPr/>
          <p:nvPr/>
        </p:nvSpPr>
        <p:spPr>
          <a:xfrm>
            <a:off x="3332480" y="3403537"/>
            <a:ext cx="6695440" cy="3108543"/>
          </a:xfrm>
          <a:prstGeom prst="rect">
            <a:avLst/>
          </a:prstGeom>
        </p:spPr>
        <p:txBody>
          <a:bodyPr wrap="square">
            <a:spAutoFit/>
          </a:bodyPr>
          <a:lstStyle/>
          <a:p>
            <a:pPr marL="285750" indent="-285750" algn="ctr">
              <a:buFont typeface="Wingdings" panose="05000000000000000000" pitchFamily="2" charset="2"/>
              <a:buChar char="§"/>
            </a:pPr>
            <a:r>
              <a:rPr lang="en-US" sz="2800" dirty="0"/>
              <a:t>Generativity vs. Stagnation (Erik Erikson)</a:t>
            </a:r>
          </a:p>
          <a:p>
            <a:pPr marL="285750" indent="-285750" algn="ctr">
              <a:buFont typeface="Wingdings" panose="05000000000000000000" pitchFamily="2" charset="2"/>
              <a:buChar char="§"/>
            </a:pPr>
            <a:r>
              <a:rPr lang="en-US" sz="2800" dirty="0"/>
              <a:t>Finding Balance (Carl Jung &amp; Daniel Levinson)</a:t>
            </a:r>
          </a:p>
          <a:p>
            <a:pPr marL="285750" indent="-285750" algn="ctr">
              <a:buFont typeface="Wingdings" panose="05000000000000000000" pitchFamily="2" charset="2"/>
              <a:buChar char="§"/>
            </a:pPr>
            <a:r>
              <a:rPr lang="en-US" sz="2800" dirty="0"/>
              <a:t>Life-Span theory and the Gain-Loss </a:t>
            </a:r>
            <a:r>
              <a:rPr lang="en-US" sz="2800" dirty="0" smtClean="0"/>
              <a:t>Balance</a:t>
            </a:r>
          </a:p>
          <a:p>
            <a:pPr marL="285750" indent="-285750" algn="ctr">
              <a:buFont typeface="Wingdings" panose="05000000000000000000" pitchFamily="2" charset="2"/>
              <a:buChar char="§"/>
            </a:pPr>
            <a:endParaRPr lang="en-US" sz="28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38622" y="6212824"/>
            <a:ext cx="487363" cy="487363"/>
          </a:xfrm>
          <a:prstGeom prst="rect">
            <a:avLst/>
          </a:prstGeom>
        </p:spPr>
      </p:pic>
    </p:spTree>
    <p:extLst>
      <p:ext uri="{BB962C8B-B14F-4D97-AF65-F5344CB8AC3E}">
        <p14:creationId xmlns:p14="http://schemas.microsoft.com/office/powerpoint/2010/main" val="3958599769"/>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80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030A0"/>
                </a:solidFill>
                <a:latin typeface="Kristen ITC" panose="03050502040202030202" pitchFamily="66" charset="0"/>
              </a:rPr>
              <a:t>Generativity vs. Stagnation: Erik </a:t>
            </a:r>
            <a:r>
              <a:rPr lang="en-US" dirty="0" smtClean="0">
                <a:solidFill>
                  <a:srgbClr val="7030A0"/>
                </a:solidFill>
                <a:latin typeface="Kristen ITC" panose="03050502040202030202" pitchFamily="66" charset="0"/>
              </a:rPr>
              <a:t>Erikson</a:t>
            </a:r>
            <a:r>
              <a:rPr lang="en-US" dirty="0" smtClean="0"/>
              <a:t/>
            </a:r>
            <a:br>
              <a:rPr lang="en-US" dirty="0" smtClean="0"/>
            </a:br>
            <a:r>
              <a:rPr lang="en-US" sz="1600" dirty="0" smtClean="0"/>
              <a:t>Generativity is </a:t>
            </a:r>
            <a:r>
              <a:rPr lang="en-US" sz="1800" dirty="0"/>
              <a:t>the ability to channel personal interests to provide care, concern and guidance for both younger and older generations while leaving a legacy.</a:t>
            </a:r>
            <a:br>
              <a:rPr lang="en-US" sz="1800" dirty="0"/>
            </a:br>
            <a:endParaRPr lang="en-US" sz="1800" dirty="0"/>
          </a:p>
        </p:txBody>
      </p:sp>
      <p:sp>
        <p:nvSpPr>
          <p:cNvPr id="3" name="Content Placeholder 2"/>
          <p:cNvSpPr>
            <a:spLocks noGrp="1"/>
          </p:cNvSpPr>
          <p:nvPr>
            <p:ph idx="1"/>
          </p:nvPr>
        </p:nvSpPr>
        <p:spPr/>
        <p:txBody>
          <a:bodyPr>
            <a:normAutofit/>
          </a:bodyPr>
          <a:lstStyle/>
          <a:p>
            <a:r>
              <a:rPr lang="en-US" dirty="0" smtClean="0"/>
              <a:t>Meaning</a:t>
            </a:r>
            <a:r>
              <a:rPr lang="en-US" dirty="0"/>
              <a:t>?  They want to feel a sense of purpose – a way to help and guide younger generations based off of their own interests and strengths.</a:t>
            </a:r>
          </a:p>
          <a:p>
            <a:r>
              <a:rPr lang="en-US" dirty="0"/>
              <a:t>“Erikson saw </a:t>
            </a:r>
            <a:r>
              <a:rPr lang="en-US" dirty="0" err="1"/>
              <a:t>generativity</a:t>
            </a:r>
            <a:r>
              <a:rPr lang="en-US" dirty="0"/>
              <a:t> as an instinct that works to perpetuate society.”  (Hutchinson, 2011) - paraphrase</a:t>
            </a:r>
          </a:p>
          <a:p>
            <a:r>
              <a:rPr lang="en-US" dirty="0"/>
              <a:t>Productivity at this stage is measured by their contributions to their family and society as a whole.</a:t>
            </a:r>
          </a:p>
          <a:p>
            <a:r>
              <a:rPr lang="en-US" dirty="0"/>
              <a:t>Without finding a way to connect and contribute to future generations, adults in this age span become self-absorbed and therefore feel stagnant.  </a:t>
            </a: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035" y="4918190"/>
            <a:ext cx="2115249" cy="1766428"/>
          </a:xfrm>
          <a:prstGeom prst="rect">
            <a:avLst/>
          </a:prstGeom>
        </p:spPr>
      </p:pic>
      <p:sp>
        <p:nvSpPr>
          <p:cNvPr id="6" name="Rectangle 5"/>
          <p:cNvSpPr/>
          <p:nvPr/>
        </p:nvSpPr>
        <p:spPr>
          <a:xfrm>
            <a:off x="734930" y="5432072"/>
            <a:ext cx="5323509" cy="369332"/>
          </a:xfrm>
          <a:prstGeom prst="rect">
            <a:avLst/>
          </a:prstGeom>
        </p:spPr>
        <p:txBody>
          <a:bodyPr wrap="none">
            <a:spAutoFit/>
          </a:bodyPr>
          <a:lstStyle/>
          <a:p>
            <a:r>
              <a:rPr lang="en-US" dirty="0">
                <a:hlinkClick r:id="rId5"/>
              </a:rPr>
              <a:t>http://www.youtube.com/watch?v=XBMOIvBXa68</a:t>
            </a:r>
            <a:endParaRPr lang="en-US" dirty="0"/>
          </a:p>
        </p:txBody>
      </p:sp>
      <p:pic>
        <p:nvPicPr>
          <p:cNvPr id="5" name="Generativity Vs. Sta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9365" y="6197255"/>
            <a:ext cx="487363" cy="487363"/>
          </a:xfrm>
          <a:prstGeom prst="rect">
            <a:avLst/>
          </a:prstGeom>
        </p:spPr>
      </p:pic>
    </p:spTree>
    <p:extLst>
      <p:ext uri="{BB962C8B-B14F-4D97-AF65-F5344CB8AC3E}">
        <p14:creationId xmlns:p14="http://schemas.microsoft.com/office/powerpoint/2010/main" val="2994403586"/>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50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Kristen ITC" panose="03050502040202030202" pitchFamily="66" charset="0"/>
              </a:rPr>
              <a:t>Challenges to Erikson’s work…</a:t>
            </a:r>
          </a:p>
        </p:txBody>
      </p:sp>
      <p:sp>
        <p:nvSpPr>
          <p:cNvPr id="3" name="Content Placeholder 2"/>
          <p:cNvSpPr>
            <a:spLocks noGrp="1"/>
          </p:cNvSpPr>
          <p:nvPr>
            <p:ph idx="1"/>
          </p:nvPr>
        </p:nvSpPr>
        <p:spPr/>
        <p:txBody>
          <a:bodyPr/>
          <a:lstStyle/>
          <a:p>
            <a:r>
              <a:rPr lang="en-US" dirty="0" smtClean="0"/>
              <a:t>Recent </a:t>
            </a:r>
            <a:r>
              <a:rPr lang="en-US" dirty="0"/>
              <a:t>research suggests that people are living longer due to further education and better healthcare so Erikson’s Generativity vs. Stagnation theory may apply to older adults. </a:t>
            </a:r>
          </a:p>
          <a:p>
            <a:r>
              <a:rPr lang="en-US" dirty="0"/>
              <a:t>John </a:t>
            </a:r>
            <a:r>
              <a:rPr lang="en-US" dirty="0" err="1"/>
              <a:t>Kotre</a:t>
            </a:r>
            <a:r>
              <a:rPr lang="en-US" dirty="0"/>
              <a:t> (1995) argues that there are different types of </a:t>
            </a:r>
            <a:r>
              <a:rPr lang="en-US" dirty="0" err="1"/>
              <a:t>generativity</a:t>
            </a:r>
            <a:r>
              <a:rPr lang="en-US" dirty="0"/>
              <a:t> including: communal </a:t>
            </a:r>
            <a:r>
              <a:rPr lang="en-US" dirty="0" err="1"/>
              <a:t>generativity</a:t>
            </a:r>
            <a:r>
              <a:rPr lang="en-US" dirty="0"/>
              <a:t>, and </a:t>
            </a:r>
            <a:r>
              <a:rPr lang="en-US" dirty="0" err="1"/>
              <a:t>agentic</a:t>
            </a:r>
            <a:r>
              <a:rPr lang="en-US" dirty="0"/>
              <a:t> </a:t>
            </a:r>
            <a:r>
              <a:rPr lang="en-US" dirty="0" err="1"/>
              <a:t>generativity</a:t>
            </a:r>
            <a:r>
              <a:rPr lang="en-US" dirty="0"/>
              <a:t>, and cultural </a:t>
            </a:r>
            <a:r>
              <a:rPr lang="en-US" dirty="0" err="1"/>
              <a:t>generativity</a:t>
            </a:r>
            <a:r>
              <a:rPr lang="en-US" dirty="0"/>
              <a:t>. </a:t>
            </a:r>
            <a:endParaRPr lang="en-US"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925" y="4100975"/>
            <a:ext cx="3509669" cy="2342704"/>
          </a:xfrm>
          <a:prstGeom prst="rect">
            <a:avLst/>
          </a:prstGeom>
        </p:spPr>
      </p:pic>
      <p:pic>
        <p:nvPicPr>
          <p:cNvPr id="4" name="Erikson Challeneg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4605" y="6199997"/>
            <a:ext cx="487363" cy="487363"/>
          </a:xfrm>
          <a:prstGeom prst="rect">
            <a:avLst/>
          </a:prstGeom>
        </p:spPr>
      </p:pic>
    </p:spTree>
    <p:extLst>
      <p:ext uri="{BB962C8B-B14F-4D97-AF65-F5344CB8AC3E}">
        <p14:creationId xmlns:p14="http://schemas.microsoft.com/office/powerpoint/2010/main" val="2693908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9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Kristen ITC" panose="03050502040202030202" pitchFamily="66" charset="0"/>
              </a:rPr>
              <a:t>Finding Balance: Carl Jung</a:t>
            </a:r>
          </a:p>
        </p:txBody>
      </p:sp>
      <p:sp>
        <p:nvSpPr>
          <p:cNvPr id="3" name="Content Placeholder 2"/>
          <p:cNvSpPr>
            <a:spLocks noGrp="1"/>
          </p:cNvSpPr>
          <p:nvPr>
            <p:ph idx="1"/>
          </p:nvPr>
        </p:nvSpPr>
        <p:spPr/>
        <p:txBody>
          <a:bodyPr>
            <a:normAutofit/>
          </a:bodyPr>
          <a:lstStyle/>
          <a:p>
            <a:r>
              <a:rPr lang="en-US" dirty="0" smtClean="0"/>
              <a:t>Searching </a:t>
            </a:r>
            <a:r>
              <a:rPr lang="en-US" dirty="0"/>
              <a:t>for our true self after repressing our identity to conform to society’s norms</a:t>
            </a:r>
          </a:p>
          <a:p>
            <a:r>
              <a:rPr lang="en-US" dirty="0"/>
              <a:t>Gender identities and roles diminish</a:t>
            </a:r>
          </a:p>
          <a:p>
            <a:r>
              <a:rPr lang="en-US" dirty="0"/>
              <a:t>Balance between introversion and </a:t>
            </a:r>
            <a:r>
              <a:rPr lang="en-US" dirty="0" smtClean="0"/>
              <a:t>extroversion</a:t>
            </a:r>
          </a:p>
          <a:p>
            <a:endParaRPr lang="en-US" dirty="0"/>
          </a:p>
          <a:p>
            <a:r>
              <a:rPr lang="en-US" dirty="0"/>
              <a:t>Introvert: more comfortable with the inner world of thoughts and feelings.  View the world as how it affects them.</a:t>
            </a:r>
          </a:p>
          <a:p>
            <a:endParaRPr lang="en-US" dirty="0"/>
          </a:p>
          <a:p>
            <a:r>
              <a:rPr lang="en-US" dirty="0"/>
              <a:t>Extrovert: more comfortable with the world of objects and other people.  More concerned with their impact in the world.</a:t>
            </a:r>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922" y="1387640"/>
            <a:ext cx="3688089" cy="245425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72801" y="5806441"/>
            <a:ext cx="852488" cy="852488"/>
          </a:xfrm>
          <a:prstGeom prst="rect">
            <a:avLst/>
          </a:prstGeom>
        </p:spPr>
      </p:pic>
    </p:spTree>
    <p:extLst>
      <p:ext uri="{BB962C8B-B14F-4D97-AF65-F5344CB8AC3E}">
        <p14:creationId xmlns:p14="http://schemas.microsoft.com/office/powerpoint/2010/main" val="1040577296"/>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00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Kristen ITC" panose="03050502040202030202" pitchFamily="66" charset="0"/>
              </a:rPr>
              <a:t>Finding Balance: Daniel Levinson</a:t>
            </a:r>
          </a:p>
        </p:txBody>
      </p:sp>
      <p:sp>
        <p:nvSpPr>
          <p:cNvPr id="3" name="Content Placeholder 2"/>
          <p:cNvSpPr>
            <a:spLocks noGrp="1"/>
          </p:cNvSpPr>
          <p:nvPr>
            <p:ph idx="1"/>
          </p:nvPr>
        </p:nvSpPr>
        <p:spPr>
          <a:xfrm>
            <a:off x="677334" y="2170749"/>
            <a:ext cx="8596668" cy="3880773"/>
          </a:xfrm>
        </p:spPr>
        <p:txBody>
          <a:bodyPr>
            <a:normAutofit fontScale="92500" lnSpcReduction="10000"/>
          </a:bodyPr>
          <a:lstStyle/>
          <a:p>
            <a:pPr marL="0" indent="0">
              <a:buNone/>
            </a:pPr>
            <a:r>
              <a:rPr lang="en-US" dirty="0" smtClean="0"/>
              <a:t>Levinson </a:t>
            </a:r>
            <a:r>
              <a:rPr lang="en-US" dirty="0"/>
              <a:t>had a part in coining the idea of the mid-life crisis.</a:t>
            </a:r>
          </a:p>
          <a:p>
            <a:pPr marL="0" indent="0">
              <a:buNone/>
            </a:pPr>
            <a:endParaRPr lang="en-US" dirty="0"/>
          </a:p>
          <a:p>
            <a:pPr>
              <a:buFont typeface="Wingdings" panose="05000000000000000000" pitchFamily="2" charset="2"/>
              <a:buChar char="Ø"/>
            </a:pPr>
            <a:r>
              <a:rPr lang="en-US" dirty="0"/>
              <a:t>As cited in </a:t>
            </a:r>
            <a:r>
              <a:rPr lang="en-US" dirty="0" smtClean="0"/>
              <a:t>Hutchinson</a:t>
            </a:r>
            <a:r>
              <a:rPr lang="en-US" dirty="0"/>
              <a:t> </a:t>
            </a:r>
            <a:r>
              <a:rPr lang="en-US" dirty="0" smtClean="0"/>
              <a:t>(2011), </a:t>
            </a:r>
            <a:r>
              <a:rPr lang="en-US" dirty="0"/>
              <a:t>Levinson asserted that during the transition into middle adulthood, individuals attempt to give greater attention to previously neglected components.</a:t>
            </a:r>
          </a:p>
          <a:p>
            <a:pPr marL="0" indent="0">
              <a:buNone/>
            </a:pPr>
            <a:endParaRPr lang="en-US" dirty="0"/>
          </a:p>
          <a:p>
            <a:pPr marL="0" indent="0">
              <a:buNone/>
            </a:pPr>
            <a:r>
              <a:rPr lang="en-US" dirty="0"/>
              <a:t>Levinson frames this as trying to balance four opposing aspects of identity:</a:t>
            </a:r>
          </a:p>
          <a:p>
            <a:pPr>
              <a:buFont typeface="Wingdings" panose="05000000000000000000" pitchFamily="2" charset="2"/>
              <a:buChar char="Ø"/>
            </a:pPr>
            <a:r>
              <a:rPr lang="en-US" dirty="0"/>
              <a:t>Young vs. old</a:t>
            </a:r>
          </a:p>
          <a:p>
            <a:pPr>
              <a:buFont typeface="Wingdings" panose="05000000000000000000" pitchFamily="2" charset="2"/>
              <a:buChar char="Ø"/>
            </a:pPr>
            <a:r>
              <a:rPr lang="en-US" dirty="0"/>
              <a:t>Creating vs. destruction</a:t>
            </a:r>
          </a:p>
          <a:p>
            <a:pPr>
              <a:buFont typeface="Wingdings" panose="05000000000000000000" pitchFamily="2" charset="2"/>
              <a:buChar char="Ø"/>
            </a:pPr>
            <a:r>
              <a:rPr lang="en-US" dirty="0"/>
              <a:t>Feminine vs. masculine</a:t>
            </a:r>
          </a:p>
          <a:p>
            <a:pPr>
              <a:buFont typeface="Wingdings" panose="05000000000000000000" pitchFamily="2" charset="2"/>
              <a:buChar char="Ø"/>
            </a:pPr>
            <a:r>
              <a:rPr lang="en-US" dirty="0"/>
              <a:t>Attachment vs. separation</a:t>
            </a:r>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0007">
            <a:off x="5677113" y="4713066"/>
            <a:ext cx="2886527" cy="1923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1431">
            <a:off x="8424499" y="257348"/>
            <a:ext cx="3607034" cy="240825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1401" y="6051522"/>
            <a:ext cx="730568" cy="730568"/>
          </a:xfrm>
          <a:prstGeom prst="rect">
            <a:avLst/>
          </a:prstGeom>
        </p:spPr>
      </p:pic>
    </p:spTree>
    <p:extLst>
      <p:ext uri="{BB962C8B-B14F-4D97-AF65-F5344CB8AC3E}">
        <p14:creationId xmlns:p14="http://schemas.microsoft.com/office/powerpoint/2010/main" val="3224389287"/>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45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Kristen ITC" panose="03050502040202030202" pitchFamily="66" charset="0"/>
              </a:rPr>
              <a:t>Gain-Loss Balance</a:t>
            </a:r>
          </a:p>
        </p:txBody>
      </p:sp>
      <p:sp>
        <p:nvSpPr>
          <p:cNvPr id="3" name="Content Placeholder 2"/>
          <p:cNvSpPr>
            <a:spLocks noGrp="1"/>
          </p:cNvSpPr>
          <p:nvPr>
            <p:ph idx="1"/>
          </p:nvPr>
        </p:nvSpPr>
        <p:spPr/>
        <p:txBody>
          <a:bodyPr>
            <a:normAutofit/>
          </a:bodyPr>
          <a:lstStyle/>
          <a:p>
            <a:r>
              <a:rPr lang="en-US" sz="2400" dirty="0" smtClean="0"/>
              <a:t>Evidence </a:t>
            </a:r>
            <a:r>
              <a:rPr lang="en-US" sz="2400" dirty="0"/>
              <a:t>of gains in self-esteem and emotional maturity</a:t>
            </a:r>
          </a:p>
          <a:p>
            <a:r>
              <a:rPr lang="en-US" sz="2400" dirty="0"/>
              <a:t>Losses in biological functioning</a:t>
            </a:r>
          </a:p>
          <a:p>
            <a:r>
              <a:rPr lang="en-US" sz="2400" dirty="0"/>
              <a:t>These gains and losses are subjective: they are given meaning and worth based off of cultural context and values</a:t>
            </a:r>
          </a:p>
          <a:p>
            <a:r>
              <a:rPr lang="en-US" sz="2400" dirty="0"/>
              <a:t>Gains and losses are shaped by group-based and individual-based attributes</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89998">
            <a:off x="8151038" y="4111401"/>
            <a:ext cx="3623257" cy="2409607"/>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8405" y="6217285"/>
            <a:ext cx="487363" cy="487363"/>
          </a:xfrm>
          <a:prstGeom prst="rect">
            <a:avLst/>
          </a:prstGeom>
        </p:spPr>
      </p:pic>
    </p:spTree>
    <p:extLst>
      <p:ext uri="{BB962C8B-B14F-4D97-AF65-F5344CB8AC3E}">
        <p14:creationId xmlns:p14="http://schemas.microsoft.com/office/powerpoint/2010/main" val="3438334987"/>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55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latin typeface="Kristen ITC" panose="03050502040202030202" pitchFamily="66" charset="0"/>
              </a:rPr>
              <a:t>Biological </a:t>
            </a:r>
            <a:r>
              <a:rPr lang="en-US" dirty="0">
                <a:solidFill>
                  <a:srgbClr val="7030A0"/>
                </a:solidFill>
                <a:latin typeface="Kristen ITC" panose="03050502040202030202" pitchFamily="66" charset="0"/>
              </a:rPr>
              <a:t>Changes and Physical and Mental Health in Middle </a:t>
            </a:r>
            <a:r>
              <a:rPr lang="en-US" dirty="0" smtClean="0">
                <a:solidFill>
                  <a:srgbClr val="7030A0"/>
                </a:solidFill>
                <a:latin typeface="Kristen ITC" panose="03050502040202030202" pitchFamily="66" charset="0"/>
              </a:rPr>
              <a:t>Adulthood</a:t>
            </a:r>
            <a:r>
              <a:rPr lang="en-US" dirty="0">
                <a:solidFill>
                  <a:srgbClr val="7030A0"/>
                </a:solidFill>
                <a:latin typeface="Kristen ITC" panose="03050502040202030202" pitchFamily="66" charset="0"/>
              </a:rPr>
              <a:t/>
            </a:r>
            <a:br>
              <a:rPr lang="en-US" dirty="0">
                <a:solidFill>
                  <a:srgbClr val="7030A0"/>
                </a:solidFill>
                <a:latin typeface="Kristen ITC" panose="03050502040202030202" pitchFamily="66" charset="0"/>
              </a:rPr>
            </a:br>
            <a:endParaRPr lang="en-US" dirty="0">
              <a:solidFill>
                <a:srgbClr val="7030A0"/>
              </a:solidFill>
              <a:latin typeface="Kristen ITC" panose="03050502040202030202"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t>Despite </a:t>
            </a:r>
            <a:r>
              <a:rPr lang="en-US" dirty="0"/>
              <a:t>dramatic increase in numbers of adults in the last few decades, between the ages of 45-60 some physical and mental decline begins to occur.</a:t>
            </a:r>
          </a:p>
          <a:p>
            <a:r>
              <a:rPr lang="en-US" dirty="0" smtClean="0"/>
              <a:t>Changes</a:t>
            </a:r>
            <a:r>
              <a:rPr lang="en-US" dirty="0"/>
              <a:t>="aging process" stem from interactions of biology with the following factors:</a:t>
            </a:r>
          </a:p>
          <a:p>
            <a:pPr marL="0" indent="0">
              <a:buNone/>
            </a:pPr>
            <a:r>
              <a:rPr lang="en-US" dirty="0"/>
              <a:t>-psychological</a:t>
            </a:r>
          </a:p>
          <a:p>
            <a:pPr marL="0" indent="0">
              <a:buNone/>
            </a:pPr>
            <a:r>
              <a:rPr lang="en-US" dirty="0"/>
              <a:t>-sociocultural</a:t>
            </a:r>
          </a:p>
          <a:p>
            <a:pPr marL="0" indent="0">
              <a:buNone/>
            </a:pPr>
            <a:r>
              <a:rPr lang="en-US" dirty="0"/>
              <a:t>-spiritual</a:t>
            </a:r>
          </a:p>
          <a:p>
            <a:r>
              <a:rPr lang="en-US" dirty="0"/>
              <a:t>Biggest changes for biology, physical/mental health:</a:t>
            </a:r>
          </a:p>
          <a:p>
            <a:pPr marL="0" indent="0">
              <a:buNone/>
            </a:pPr>
            <a:r>
              <a:rPr lang="en-US" dirty="0"/>
              <a:t>-physical appearance</a:t>
            </a:r>
          </a:p>
          <a:p>
            <a:pPr marL="0" indent="0">
              <a:buNone/>
            </a:pPr>
            <a:r>
              <a:rPr lang="en-US" dirty="0"/>
              <a:t>-changes in mobility</a:t>
            </a:r>
          </a:p>
          <a:p>
            <a:pPr marL="0" indent="0">
              <a:buNone/>
            </a:pPr>
            <a:r>
              <a:rPr lang="en-US" dirty="0"/>
              <a:t>-reproductive system</a:t>
            </a:r>
          </a:p>
          <a:p>
            <a:pPr marL="0" indent="0">
              <a:buNone/>
            </a:pPr>
            <a:r>
              <a:rPr lang="en-US" dirty="0"/>
              <a:t>-beginnings of chronic disease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5525" y="6116768"/>
            <a:ext cx="487363" cy="487363"/>
          </a:xfrm>
          <a:prstGeom prst="rect">
            <a:avLst/>
          </a:prstGeom>
        </p:spPr>
      </p:pic>
    </p:spTree>
    <p:extLst>
      <p:ext uri="{BB962C8B-B14F-4D97-AF65-F5344CB8AC3E}">
        <p14:creationId xmlns:p14="http://schemas.microsoft.com/office/powerpoint/2010/main" val="2139051285"/>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15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TotalTime>
  <Words>935</Words>
  <Application>Microsoft Office PowerPoint</Application>
  <PresentationFormat>Widescreen</PresentationFormat>
  <Paragraphs>118</Paragraphs>
  <Slides>18</Slides>
  <Notes>0</Notes>
  <HiddenSlides>0</HiddenSlides>
  <MMClips>18</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Kristen ITC</vt:lpstr>
      <vt:lpstr>Times New Roman</vt:lpstr>
      <vt:lpstr>Trebuchet MS</vt:lpstr>
      <vt:lpstr>Wingdings</vt:lpstr>
      <vt:lpstr>Wingdings 3</vt:lpstr>
      <vt:lpstr>Facet</vt:lpstr>
      <vt:lpstr>Microsoft Excel Chart</vt:lpstr>
      <vt:lpstr>Middle   Adulthood</vt:lpstr>
      <vt:lpstr>What is “Middle Adulthood”?  When does it begin?</vt:lpstr>
      <vt:lpstr>So you want to know the 3 main theories on Middle Adulthood….</vt:lpstr>
      <vt:lpstr>Generativity vs. Stagnation: Erik Erikson Generativity is the ability to channel personal interests to provide care, concern and guidance for both younger and older generations while leaving a legacy. </vt:lpstr>
      <vt:lpstr>Challenges to Erikson’s work…</vt:lpstr>
      <vt:lpstr>Finding Balance: Carl Jung</vt:lpstr>
      <vt:lpstr>Finding Balance: Daniel Levinson</vt:lpstr>
      <vt:lpstr>Gain-Loss Balance</vt:lpstr>
      <vt:lpstr>Biological Changes and Physical and Mental Health in Middle Adulthood </vt:lpstr>
      <vt:lpstr>Wow…you’re turning into a completely different person!</vt:lpstr>
      <vt:lpstr>Changes in the Reproductive System    </vt:lpstr>
      <vt:lpstr>Feeling a Little Tense? Maybe it’s Chronic Stress!</vt:lpstr>
      <vt:lpstr>Health is Highly Variable Amongst Middle-Aged Adults</vt:lpstr>
      <vt:lpstr>Feeling a little “under the weather”? Chronic conditions and illness </vt:lpstr>
      <vt:lpstr>PowerPoint Presentation</vt:lpstr>
      <vt:lpstr>Dehydroepiandrosterone (DHEA) </vt:lpstr>
      <vt:lpstr>Bringing it All Together</vt:lpstr>
      <vt:lpstr>Mental Health: Why Am I Feeling this Way? Depression is the most common mental health disorder amongst middle-age adults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Adulthood</dc:title>
  <dc:creator>Suwilanji Kuezi-nke</dc:creator>
  <cp:lastModifiedBy>Suwilanji Kuezi-nke</cp:lastModifiedBy>
  <cp:revision>2</cp:revision>
  <dcterms:created xsi:type="dcterms:W3CDTF">2013-11-12T05:43:33Z</dcterms:created>
  <dcterms:modified xsi:type="dcterms:W3CDTF">2013-11-12T08:02:46Z</dcterms:modified>
</cp:coreProperties>
</file>