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69" r:id="rId3"/>
    <p:sldId id="293" r:id="rId4"/>
    <p:sldId id="294" r:id="rId5"/>
    <p:sldId id="29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2" autoAdjust="0"/>
    <p:restoredTop sz="94660"/>
  </p:normalViewPr>
  <p:slideViewPr>
    <p:cSldViewPr snapToGrid="0">
      <p:cViewPr varScale="1">
        <p:scale>
          <a:sx n="55" d="100"/>
          <a:sy n="55" d="100"/>
        </p:scale>
        <p:origin x="73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www.youtube.com/watch?v=YhXrHD7qWDk"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www.today.com/video/today/48110424#48110424"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Kristen ITC" panose="03050502040202030202" pitchFamily="66" charset="0"/>
              </a:rPr>
              <a:t>The Midlife Crisis? </a:t>
            </a:r>
          </a:p>
        </p:txBody>
      </p:sp>
      <p:pic>
        <p:nvPicPr>
          <p:cNvPr id="3" name="Content Placeholder 7" descr="7797-mid-life-crisis-funny-cartoons-happy-birthday-card.jpg"/>
          <p:cNvPicPr>
            <a:picLocks noChangeAspect="1"/>
          </p:cNvPicPr>
          <p:nvPr/>
        </p:nvPicPr>
        <p:blipFill>
          <a:blip r:embed="rId4">
            <a:extLst>
              <a:ext uri="{28A0092B-C50C-407E-A947-70E740481C1C}">
                <a14:useLocalDpi xmlns:a14="http://schemas.microsoft.com/office/drawing/2010/main" val="0"/>
              </a:ext>
            </a:extLst>
          </a:blip>
          <a:srcRect l="6293" t="6396" r="8150" b="8653"/>
          <a:stretch>
            <a:fillRect/>
          </a:stretch>
        </p:blipFill>
        <p:spPr>
          <a:xfrm>
            <a:off x="1725613" y="1554163"/>
            <a:ext cx="5686425" cy="3979862"/>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1881" y="6080761"/>
            <a:ext cx="593408" cy="593408"/>
          </a:xfrm>
          <a:prstGeom prst="rect">
            <a:avLst/>
          </a:prstGeom>
        </p:spPr>
      </p:pic>
    </p:spTree>
    <p:extLst>
      <p:ext uri="{BB962C8B-B14F-4D97-AF65-F5344CB8AC3E}">
        <p14:creationId xmlns:p14="http://schemas.microsoft.com/office/powerpoint/2010/main" val="788154344"/>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340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7030A0"/>
                </a:solidFill>
                <a:latin typeface="Kristen ITC" panose="03050502040202030202" pitchFamily="66" charset="0"/>
              </a:rPr>
              <a:t>Whitbourne</a:t>
            </a:r>
            <a:r>
              <a:rPr lang="en-US" altLang="en-US" sz="2400" dirty="0">
                <a:solidFill>
                  <a:srgbClr val="7030A0"/>
                </a:solidFill>
                <a:latin typeface="Kristen ITC" panose="03050502040202030202" pitchFamily="66" charset="0"/>
              </a:rPr>
              <a:t>’</a:t>
            </a:r>
            <a:r>
              <a:rPr lang="en-US" sz="2400" dirty="0">
                <a:solidFill>
                  <a:srgbClr val="7030A0"/>
                </a:solidFill>
                <a:latin typeface="Kristen ITC" panose="03050502040202030202" pitchFamily="66" charset="0"/>
              </a:rPr>
              <a:t>s Identity Process Model</a:t>
            </a:r>
          </a:p>
        </p:txBody>
      </p:sp>
      <p:sp>
        <p:nvSpPr>
          <p:cNvPr id="4" name="Text Placeholder 3"/>
          <p:cNvSpPr>
            <a:spLocks noGrp="1"/>
          </p:cNvSpPr>
          <p:nvPr>
            <p:ph type="body" sz="half" idx="2"/>
          </p:nvPr>
        </p:nvSpPr>
        <p:spPr/>
        <p:txBody>
          <a:bodyPr>
            <a:normAutofit/>
          </a:bodyPr>
          <a:lstStyle/>
          <a:p>
            <a:r>
              <a:rPr lang="en-US" sz="1800" dirty="0"/>
              <a:t>Assimilative identity style</a:t>
            </a:r>
          </a:p>
          <a:p>
            <a:r>
              <a:rPr lang="en-US" sz="1800" dirty="0" err="1"/>
              <a:t>Accomodative</a:t>
            </a:r>
            <a:r>
              <a:rPr lang="en-US" sz="1800" dirty="0"/>
              <a:t> identity style</a:t>
            </a:r>
          </a:p>
          <a:p>
            <a:r>
              <a:rPr lang="en-US" sz="1800" dirty="0"/>
              <a:t>Balanced identity style </a:t>
            </a:r>
          </a:p>
          <a:p>
            <a:endParaRPr lang="en-US" sz="1800" dirty="0"/>
          </a:p>
        </p:txBody>
      </p:sp>
      <p:pic>
        <p:nvPicPr>
          <p:cNvPr id="12290" name="Picture 2" descr="https://encrypted-tbn2.gstatic.com/images?q=tbn:ANd9GcTEiCTpRM3nH4Pr-31p4SwlxlZ5DKPDuQRPmcBvVsL473X7CiSe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494" y="213282"/>
            <a:ext cx="4392401" cy="342399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bodhileaf.files.wordpress.com/2010/01/ident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439" y="3637280"/>
            <a:ext cx="4871191" cy="2978386"/>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05161" y="5862083"/>
            <a:ext cx="753584" cy="753584"/>
          </a:xfrm>
          <a:prstGeom prst="rect">
            <a:avLst/>
          </a:prstGeom>
        </p:spPr>
      </p:pic>
    </p:spTree>
    <p:extLst>
      <p:ext uri="{BB962C8B-B14F-4D97-AF65-F5344CB8AC3E}">
        <p14:creationId xmlns:p14="http://schemas.microsoft.com/office/powerpoint/2010/main" val="2736947231"/>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95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58" y="297236"/>
            <a:ext cx="8596668" cy="1320800"/>
          </a:xfrm>
        </p:spPr>
        <p:txBody>
          <a:bodyPr/>
          <a:lstStyle/>
          <a:p>
            <a:r>
              <a:rPr lang="en-US" dirty="0" smtClean="0">
                <a:solidFill>
                  <a:srgbClr val="7030A0"/>
                </a:solidFill>
                <a:latin typeface="Kristen ITC" panose="03050502040202030202" pitchFamily="66" charset="0"/>
              </a:rPr>
              <a:t>Stuck in the Middle:</a:t>
            </a:r>
            <a:br>
              <a:rPr lang="en-US" dirty="0" smtClean="0">
                <a:solidFill>
                  <a:srgbClr val="7030A0"/>
                </a:solidFill>
                <a:latin typeface="Kristen ITC" panose="03050502040202030202" pitchFamily="66" charset="0"/>
              </a:rPr>
            </a:br>
            <a:r>
              <a:rPr lang="en-US" dirty="0" smtClean="0">
                <a:solidFill>
                  <a:srgbClr val="7030A0"/>
                </a:solidFill>
                <a:latin typeface="Kristen ITC" panose="03050502040202030202" pitchFamily="66" charset="0"/>
              </a:rPr>
              <a:t>Sandwich </a:t>
            </a:r>
            <a:r>
              <a:rPr lang="en-US" dirty="0">
                <a:solidFill>
                  <a:srgbClr val="7030A0"/>
                </a:solidFill>
                <a:latin typeface="Kristen ITC" panose="03050502040202030202" pitchFamily="66" charset="0"/>
              </a:rPr>
              <a:t>Generation Demographics</a:t>
            </a:r>
          </a:p>
        </p:txBody>
      </p:sp>
      <p:sp>
        <p:nvSpPr>
          <p:cNvPr id="4" name="Content Placeholder 3"/>
          <p:cNvSpPr>
            <a:spLocks noGrp="1"/>
          </p:cNvSpPr>
          <p:nvPr>
            <p:ph sz="half" idx="2"/>
          </p:nvPr>
        </p:nvSpPr>
        <p:spPr>
          <a:xfrm>
            <a:off x="4768553" y="1435693"/>
            <a:ext cx="7072927" cy="4218347"/>
          </a:xfrm>
        </p:spPr>
        <p:txBody>
          <a:bodyPr>
            <a:normAutofit fontScale="92500" lnSpcReduction="10000"/>
          </a:bodyPr>
          <a:lstStyle/>
          <a:p>
            <a:r>
              <a:rPr lang="en-US" dirty="0">
                <a:latin typeface="Arial" panose="020B0604020202020204" pitchFamily="34" charset="0"/>
                <a:cs typeface="Arial" panose="020B0604020202020204" pitchFamily="34" charset="0"/>
              </a:rPr>
              <a:t>The primary caregivers in the sandwich generation are women.</a:t>
            </a:r>
          </a:p>
          <a:p>
            <a:r>
              <a:rPr lang="en-US" dirty="0">
                <a:latin typeface="Arial" panose="020B0604020202020204" pitchFamily="34" charset="0"/>
                <a:cs typeface="Arial" panose="020B0604020202020204" pitchFamily="34" charset="0"/>
              </a:rPr>
              <a:t>Greatest worries of the sandwich generation are finances and their care recipients’ health issues. </a:t>
            </a:r>
          </a:p>
          <a:p>
            <a:r>
              <a:rPr lang="en-US" dirty="0">
                <a:latin typeface="Arial" panose="020B0604020202020204" pitchFamily="34" charset="0"/>
                <a:cs typeface="Arial" panose="020B0604020202020204" pitchFamily="34" charset="0"/>
              </a:rPr>
              <a:t>43% of sandwich generation Asians and 26% of whites have college degrees. As compared to 20% of sandwich generation African Americans and 16% sandwich generation Hispanics.</a:t>
            </a:r>
          </a:p>
          <a:p>
            <a:r>
              <a:rPr lang="en-US" dirty="0">
                <a:latin typeface="Arial" panose="020B0604020202020204" pitchFamily="34" charset="0"/>
                <a:cs typeface="Arial" panose="020B0604020202020204" pitchFamily="34" charset="0"/>
              </a:rPr>
              <a:t>13% of Asians and 17% of whites earn $75,00 or more, while only 7% of African Americans and 8% of Hispanics fall into this category of income.</a:t>
            </a:r>
          </a:p>
          <a:p>
            <a:r>
              <a:rPr lang="en-US" dirty="0">
                <a:latin typeface="Arial" panose="020B0604020202020204" pitchFamily="34" charset="0"/>
                <a:cs typeface="Arial" panose="020B0604020202020204" pitchFamily="34" charset="0"/>
              </a:rPr>
              <a:t>Amongst all Americans between the ages of 44 and 55 3 out of every f4 whites, nearly 3 out of every  4 Hispanics, and 4 out of 5 Asians are married. </a:t>
            </a:r>
          </a:p>
          <a:p>
            <a:r>
              <a:rPr lang="en-US" dirty="0">
                <a:latin typeface="Arial" panose="020B0604020202020204" pitchFamily="34" charset="0"/>
                <a:cs typeface="Arial" panose="020B0604020202020204" pitchFamily="34" charset="0"/>
              </a:rPr>
              <a:t>Blacks are far less likely to be married, at least a ¼ are divorced or separated; 1 in 5 blacks has never married.</a:t>
            </a:r>
          </a:p>
          <a:p>
            <a:endParaRPr lang="en-US" dirty="0">
              <a:latin typeface="Arial" panose="020B0604020202020204" pitchFamily="34" charset="0"/>
              <a:cs typeface="Arial" panose="020B0604020202020204" pitchFamily="34" charset="0"/>
            </a:endParaRPr>
          </a:p>
        </p:txBody>
      </p:sp>
      <p:pic>
        <p:nvPicPr>
          <p:cNvPr id="5"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11652" y="1688416"/>
            <a:ext cx="4360348" cy="3895244"/>
          </a:xfrm>
        </p:spPr>
      </p:pic>
      <p:sp>
        <p:nvSpPr>
          <p:cNvPr id="3" name="Rectangle 2"/>
          <p:cNvSpPr/>
          <p:nvPr/>
        </p:nvSpPr>
        <p:spPr>
          <a:xfrm>
            <a:off x="4312235" y="5988717"/>
            <a:ext cx="5418086" cy="369332"/>
          </a:xfrm>
          <a:prstGeom prst="rect">
            <a:avLst/>
          </a:prstGeom>
        </p:spPr>
        <p:txBody>
          <a:bodyPr wrap="none">
            <a:spAutoFit/>
          </a:bodyPr>
          <a:lstStyle/>
          <a:p>
            <a:r>
              <a:rPr lang="en-US" dirty="0">
                <a:hlinkClick r:id="rId5"/>
              </a:rPr>
              <a:t>http://www.youtube.com/watch?v=YhXrHD7qWDk</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9960" y="6015247"/>
            <a:ext cx="654685" cy="654685"/>
          </a:xfrm>
          <a:prstGeom prst="rect">
            <a:avLst/>
          </a:prstGeom>
        </p:spPr>
      </p:pic>
    </p:spTree>
    <p:extLst>
      <p:ext uri="{BB962C8B-B14F-4D97-AF65-F5344CB8AC3E}">
        <p14:creationId xmlns:p14="http://schemas.microsoft.com/office/powerpoint/2010/main" val="1237289611"/>
      </p:ext>
    </p:extLst>
  </p:cSld>
  <p:clrMapOvr>
    <a:masterClrMapping/>
  </p:clrMapOvr>
  <mc:AlternateContent xmlns:mc="http://schemas.openxmlformats.org/markup-compatibility/2006" xmlns:p14="http://schemas.microsoft.com/office/powerpoint/2010/main">
    <mc:Choice Requires="p14">
      <p:transition spd="slow" p14:dur="2000" advClick="0" advTm="63000"/>
    </mc:Choice>
    <mc:Fallback xmlns="">
      <p:transition spd="slow" advClick="0" advTm="6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102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323173">
            <a:off x="-14379" y="661930"/>
            <a:ext cx="3854528" cy="1278466"/>
          </a:xfrm>
        </p:spPr>
        <p:txBody>
          <a:bodyPr>
            <a:noAutofit/>
          </a:bodyPr>
          <a:lstStyle/>
          <a:p>
            <a:r>
              <a:rPr lang="en-US" sz="2800" dirty="0" smtClean="0">
                <a:solidFill>
                  <a:srgbClr val="7030A0"/>
                </a:solidFill>
                <a:latin typeface="Kristen ITC" panose="03050502040202030202" pitchFamily="66" charset="0"/>
              </a:rPr>
              <a:t>Feeling Single??:</a:t>
            </a:r>
            <a:br>
              <a:rPr lang="en-US" sz="2800" dirty="0" smtClean="0">
                <a:solidFill>
                  <a:srgbClr val="7030A0"/>
                </a:solidFill>
                <a:latin typeface="Kristen ITC" panose="03050502040202030202" pitchFamily="66" charset="0"/>
              </a:rPr>
            </a:br>
            <a:r>
              <a:rPr lang="en-US" sz="2800" dirty="0" smtClean="0">
                <a:solidFill>
                  <a:srgbClr val="7030A0"/>
                </a:solidFill>
                <a:latin typeface="Kristen ITC" panose="03050502040202030202" pitchFamily="66" charset="0"/>
              </a:rPr>
              <a:t/>
            </a:r>
            <a:br>
              <a:rPr lang="en-US" sz="2800" dirty="0" smtClean="0">
                <a:solidFill>
                  <a:srgbClr val="7030A0"/>
                </a:solidFill>
                <a:latin typeface="Kristen ITC" panose="03050502040202030202" pitchFamily="66" charset="0"/>
              </a:rPr>
            </a:br>
            <a:r>
              <a:rPr lang="en-US" sz="2800" dirty="0" smtClean="0">
                <a:solidFill>
                  <a:srgbClr val="7030A0"/>
                </a:solidFill>
                <a:latin typeface="Kristen ITC" panose="03050502040202030202" pitchFamily="66" charset="0"/>
              </a:rPr>
              <a:t>Divorce Rates!</a:t>
            </a:r>
            <a:endParaRPr lang="en-US" sz="2800" dirty="0">
              <a:solidFill>
                <a:srgbClr val="7030A0"/>
              </a:solidFill>
              <a:latin typeface="Kristen ITC" panose="03050502040202030202" pitchFamily="66" charset="0"/>
            </a:endParaRPr>
          </a:p>
        </p:txBody>
      </p:sp>
      <p:sp>
        <p:nvSpPr>
          <p:cNvPr id="3" name="Content Placeholder 2"/>
          <p:cNvSpPr>
            <a:spLocks noGrp="1"/>
          </p:cNvSpPr>
          <p:nvPr>
            <p:ph idx="1"/>
          </p:nvPr>
        </p:nvSpPr>
        <p:spPr>
          <a:xfrm>
            <a:off x="2712720" y="383383"/>
            <a:ext cx="4909193" cy="6474617"/>
          </a:xfrm>
        </p:spPr>
        <p:txBody>
          <a:bodyPr>
            <a:normAutofit fontScale="62500" lnSpcReduction="20000"/>
          </a:bodyPr>
          <a:lstStyle/>
          <a:p>
            <a:r>
              <a:rPr lang="en-US" sz="2500" dirty="0">
                <a:latin typeface="Arial" panose="020B0604020202020204" pitchFamily="34" charset="0"/>
                <a:cs typeface="Arial" panose="020B0604020202020204" pitchFamily="34" charset="0"/>
              </a:rPr>
              <a:t>Divorce is increasingly becoming a normative life event for individuals age 45-64</a:t>
            </a:r>
          </a:p>
          <a:p>
            <a:r>
              <a:rPr lang="en-US" sz="2500" dirty="0">
                <a:latin typeface="Arial" panose="020B0604020202020204" pitchFamily="34" charset="0"/>
                <a:cs typeface="Arial" panose="020B0604020202020204" pitchFamily="34" charset="0"/>
              </a:rPr>
              <a:t>Social processes associated with population aging, which refers to both an increasing proportion of older adults and longer life expectancies, are transforming marital dynamics and familial relationships for older adults throughout most advanced industrial societies.</a:t>
            </a:r>
          </a:p>
          <a:p>
            <a:r>
              <a:rPr lang="en-US" sz="2500" dirty="0">
                <a:latin typeface="Arial" panose="020B0604020202020204" pitchFamily="34" charset="0"/>
                <a:cs typeface="Arial" panose="020B0604020202020204" pitchFamily="34" charset="0"/>
              </a:rPr>
              <a:t>An estimated 39% of women and 39.7% of men born between 1945 and 1949 had been divorced by the time they reached age 50.</a:t>
            </a:r>
          </a:p>
          <a:p>
            <a:r>
              <a:rPr lang="en-US" sz="2500" dirty="0">
                <a:latin typeface="Arial" panose="020B0604020202020204" pitchFamily="34" charset="0"/>
                <a:cs typeface="Arial" panose="020B0604020202020204" pitchFamily="34" charset="0"/>
              </a:rPr>
              <a:t>Reports from the Census Bureau indicate that approximately one quarter (26.2%) of divorcing men in a given year are between the ages of 45-64. A lower, but substantial percent of divorcing women (18.9%) are in the same age range.</a:t>
            </a:r>
          </a:p>
          <a:p>
            <a:r>
              <a:rPr lang="en-US" sz="2500" dirty="0">
                <a:latin typeface="Arial" panose="020B0604020202020204" pitchFamily="34" charset="0"/>
                <a:cs typeface="Arial" panose="020B0604020202020204" pitchFamily="34" charset="0"/>
              </a:rPr>
              <a:t> An estimated 28.5% of women and 29.5% of men born between 1945 and 1949 had remarried at least once by the age of 50.</a:t>
            </a:r>
          </a:p>
          <a:p>
            <a:r>
              <a:rPr lang="en-US" sz="2500" dirty="0">
                <a:latin typeface="Arial" panose="020B0604020202020204" pitchFamily="34" charset="0"/>
                <a:cs typeface="Arial" panose="020B0604020202020204" pitchFamily="34" charset="0"/>
              </a:rPr>
              <a:t>In fact, Census data indicates 31.2% of men and 28.4% of women between the ages of 50 to 59 have been remarried at least once. For adults between the ages of 40-49 and 60-69, the percentages in remarriages are slightly lower. Still, more than one-in-five en and women in these age ranges have divorced and remarried </a:t>
            </a:r>
            <a:endParaRPr lang="en-US" sz="2500" dirty="0" smtClean="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hlinkClick r:id="rId4"/>
              </a:rPr>
              <a:t>http://www.today.com/video/today/48110424#48110424</a:t>
            </a:r>
            <a:endParaRPr lang="en-US" sz="2500" dirty="0">
              <a:latin typeface="Arial" panose="020B0604020202020204" pitchFamily="34" charset="0"/>
              <a:cs typeface="Arial" panose="020B0604020202020204" pitchFamily="34" charset="0"/>
            </a:endParaRPr>
          </a:p>
          <a:p>
            <a:endParaRPr lang="en-US" dirty="0"/>
          </a:p>
        </p:txBody>
      </p:sp>
      <p:pic>
        <p:nvPicPr>
          <p:cNvPr id="5" name="Content Placeholder 4"/>
          <p:cNvPicPr>
            <a:picLocks noChangeAspect="1"/>
          </p:cNvPicPr>
          <p:nvPr/>
        </p:nvPicPr>
        <p:blipFill>
          <a:blip r:embed="rId5"/>
          <a:stretch>
            <a:fillRect/>
          </a:stretch>
        </p:blipFill>
        <p:spPr>
          <a:xfrm>
            <a:off x="7877032" y="383383"/>
            <a:ext cx="3492964" cy="5774901"/>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2725" y="6158285"/>
            <a:ext cx="683682" cy="683682"/>
          </a:xfrm>
          <a:prstGeom prst="rect">
            <a:avLst/>
          </a:prstGeom>
        </p:spPr>
      </p:pic>
    </p:spTree>
    <p:extLst>
      <p:ext uri="{BB962C8B-B14F-4D97-AF65-F5344CB8AC3E}">
        <p14:creationId xmlns:p14="http://schemas.microsoft.com/office/powerpoint/2010/main" val="4144476845"/>
      </p:ext>
    </p:extLst>
  </p:cSld>
  <p:clrMapOvr>
    <a:masterClrMapping/>
  </p:clrMapOvr>
  <mc:AlternateContent xmlns:mc="http://schemas.openxmlformats.org/markup-compatibility/2006" xmlns:p14="http://schemas.microsoft.com/office/powerpoint/2010/main">
    <mc:Choice Requires="p14">
      <p:transition spd="slow" p14:dur="2000" advClick="0" advTm="77000"/>
    </mc:Choice>
    <mc:Fallback xmlns="">
      <p:transition spd="slow" advClick="0" advTm="7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75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7030A0"/>
                </a:solidFill>
                <a:latin typeface="Kristen ITC" panose="03050502040202030202" pitchFamily="66" charset="0"/>
              </a:rPr>
              <a:t>The Working Class</a:t>
            </a:r>
            <a:endParaRPr lang="en-US" dirty="0">
              <a:solidFill>
                <a:srgbClr val="7030A0"/>
              </a:solidFill>
              <a:latin typeface="Kristen ITC" panose="03050502040202030202" pitchFamily="66" charset="0"/>
            </a:endParaRPr>
          </a:p>
        </p:txBody>
      </p:sp>
      <p:sp>
        <p:nvSpPr>
          <p:cNvPr id="9" name="Content Placeholder 8"/>
          <p:cNvSpPr>
            <a:spLocks noGrp="1"/>
          </p:cNvSpPr>
          <p:nvPr>
            <p:ph idx="1"/>
          </p:nvPr>
        </p:nvSpPr>
        <p:spPr>
          <a:xfrm>
            <a:off x="513760" y="2152918"/>
            <a:ext cx="8596668" cy="3880773"/>
          </a:xfrm>
        </p:spPr>
        <p:txBody>
          <a:bodyPr/>
          <a:lstStyle/>
          <a:p>
            <a:r>
              <a:rPr lang="en-US" dirty="0" smtClean="0"/>
              <a:t>Employment is an important role for midlife adults in many parts of the world, for men and women alike (</a:t>
            </a:r>
            <a:r>
              <a:rPr lang="en-US" dirty="0" err="1" smtClean="0"/>
              <a:t>Dittmann-Kohli</a:t>
            </a:r>
            <a:r>
              <a:rPr lang="en-US" dirty="0" smtClean="0"/>
              <a:t>, 2005; Kin &amp; Moen, 2001).</a:t>
            </a:r>
          </a:p>
          <a:p>
            <a:r>
              <a:rPr lang="en-US" dirty="0" smtClean="0"/>
              <a:t>Affluent middle-aged adults have shown a continuous decline in the average age of retirement, particularly among men (Kim &amp; Moen, 2001; Moen, 2004). </a:t>
            </a:r>
          </a:p>
          <a:p>
            <a:r>
              <a:rPr lang="en-US" dirty="0" smtClean="0"/>
              <a:t>Researchers suggest that this trend in early retirement may be due to healthier and better education amongst the midlife cohort in comparison to previous generations. </a:t>
            </a:r>
          </a:p>
          <a:p>
            <a:r>
              <a:rPr lang="en-US" dirty="0" smtClean="0"/>
              <a:t>Research indicates that loss of work in middle adulthood is a very critical life event that has negative consequences for emotional well-being (</a:t>
            </a:r>
            <a:r>
              <a:rPr lang="en-US" dirty="0" err="1" smtClean="0"/>
              <a:t>Dittman-Kohli</a:t>
            </a:r>
            <a:r>
              <a:rPr lang="en-US" dirty="0" smtClean="0"/>
              <a:t>, 2005).</a:t>
            </a:r>
          </a:p>
          <a:p>
            <a:endParaRPr lang="en-US" dirty="0"/>
          </a:p>
        </p:txBody>
      </p:sp>
      <p:pic>
        <p:nvPicPr>
          <p:cNvPr id="5122" name="Picture 2" descr="https://encrypted-tbn1.gstatic.com/images?q=tbn:ANd9GcT9viPf7slzW5tuTbYvNZEQSjvoTkxMiMG98Mc6zyLK5uGy0e4W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8933">
            <a:off x="8797277" y="192396"/>
            <a:ext cx="3069424" cy="19912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uscis.gov/sites/default/files/images/Image_of_WorkingPeo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49265">
            <a:off x="8987252" y="2567049"/>
            <a:ext cx="3066719" cy="20444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ncrypted-tbn1.gstatic.com/images?q=tbn:ANd9GcTEaEVN8MNdeLepdp_TXZSyuN9sxH0X45t0DJo-En3Bi8lQFvx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14941">
            <a:off x="9465448" y="4901172"/>
            <a:ext cx="2493220" cy="1748976"/>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9971" y="6033691"/>
            <a:ext cx="678709" cy="678709"/>
          </a:xfrm>
          <a:prstGeom prst="rect">
            <a:avLst/>
          </a:prstGeom>
        </p:spPr>
      </p:pic>
    </p:spTree>
    <p:extLst>
      <p:ext uri="{BB962C8B-B14F-4D97-AF65-F5344CB8AC3E}">
        <p14:creationId xmlns:p14="http://schemas.microsoft.com/office/powerpoint/2010/main" val="2961585481"/>
      </p:ext>
    </p:extLst>
  </p:cSld>
  <p:clrMapOvr>
    <a:masterClrMapping/>
  </p:clrMapOvr>
  <mc:AlternateContent xmlns:mc="http://schemas.openxmlformats.org/markup-compatibility/2006" xmlns:p14="http://schemas.microsoft.com/office/powerpoint/2010/main">
    <mc:Choice Requires="p14">
      <p:transition spd="slow" p14:dur="2000" advClick="0" advTm="32000"/>
    </mc:Choice>
    <mc:Fallback xmlns="">
      <p:transition spd="slow" advClick="0" advTm="32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500"/>
                                  </p:stCondLst>
                                  <p:childTnLst>
                                    <p:cmd type="call" cmd="playFrom(0.0)">
                                      <p:cBhvr>
                                        <p:cTn id="6" dur="305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2095</TotalTime>
  <Words>513</Words>
  <Application>Microsoft Office PowerPoint</Application>
  <PresentationFormat>Widescreen</PresentationFormat>
  <Paragraphs>26</Paragraphs>
  <Slides>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Kristen ITC</vt:lpstr>
      <vt:lpstr>Trebuchet MS</vt:lpstr>
      <vt:lpstr>Wingdings 3</vt:lpstr>
      <vt:lpstr>Facet</vt:lpstr>
      <vt:lpstr>The Midlife Crisis? </vt:lpstr>
      <vt:lpstr>Whitbourne’s Identity Process Model</vt:lpstr>
      <vt:lpstr>Stuck in the Middle: Sandwich Generation Demographics</vt:lpstr>
      <vt:lpstr>Feeling Single??:  Divorce Rates!</vt:lpstr>
      <vt:lpstr>The Working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Adulthood</dc:title>
  <dc:creator>Wynter Rai</dc:creator>
  <cp:lastModifiedBy>Suwilanji Kuezi-nke</cp:lastModifiedBy>
  <cp:revision>89</cp:revision>
  <dcterms:created xsi:type="dcterms:W3CDTF">2013-11-06T02:49:07Z</dcterms:created>
  <dcterms:modified xsi:type="dcterms:W3CDTF">2013-11-12T08:28:56Z</dcterms:modified>
</cp:coreProperties>
</file>